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6"/>
  </p:handoutMasterIdLst>
  <p:sldIdLst>
    <p:sldId id="295" r:id="rId2"/>
    <p:sldId id="296" r:id="rId3"/>
    <p:sldId id="297" r:id="rId4"/>
    <p:sldId id="298" r:id="rId5"/>
    <p:sldId id="299" r:id="rId6"/>
    <p:sldId id="272" r:id="rId7"/>
    <p:sldId id="276" r:id="rId8"/>
    <p:sldId id="273" r:id="rId9"/>
    <p:sldId id="257" r:id="rId10"/>
    <p:sldId id="267" r:id="rId11"/>
    <p:sldId id="258" r:id="rId12"/>
    <p:sldId id="259" r:id="rId13"/>
    <p:sldId id="262" r:id="rId14"/>
    <p:sldId id="263" r:id="rId15"/>
    <p:sldId id="265" r:id="rId16"/>
    <p:sldId id="271" r:id="rId17"/>
    <p:sldId id="264" r:id="rId18"/>
    <p:sldId id="269" r:id="rId19"/>
    <p:sldId id="270" r:id="rId20"/>
    <p:sldId id="300" r:id="rId21"/>
    <p:sldId id="266" r:id="rId22"/>
    <p:sldId id="274" r:id="rId23"/>
    <p:sldId id="289" r:id="rId24"/>
    <p:sldId id="268" r:id="rId25"/>
    <p:sldId id="277" r:id="rId26"/>
    <p:sldId id="304" r:id="rId27"/>
    <p:sldId id="305" r:id="rId28"/>
    <p:sldId id="278" r:id="rId29"/>
    <p:sldId id="280" r:id="rId30"/>
    <p:sldId id="279" r:id="rId31"/>
    <p:sldId id="281" r:id="rId32"/>
    <p:sldId id="282" r:id="rId33"/>
    <p:sldId id="283" r:id="rId34"/>
    <p:sldId id="284" r:id="rId35"/>
    <p:sldId id="285" r:id="rId36"/>
    <p:sldId id="286" r:id="rId37"/>
    <p:sldId id="287" r:id="rId38"/>
    <p:sldId id="288" r:id="rId39"/>
    <p:sldId id="293" r:id="rId40"/>
    <p:sldId id="294" r:id="rId41"/>
    <p:sldId id="290" r:id="rId42"/>
    <p:sldId id="292" r:id="rId43"/>
    <p:sldId id="301" r:id="rId44"/>
    <p:sldId id="303"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F1631D-919A-4E6D-8A41-240F81366B30}" type="datetimeFigureOut">
              <a:rPr lang="en-US" smtClean="0"/>
              <a:t>7/26/2018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40A7F78-9FD1-4D57-A295-5A3898CF98A3}" type="slidenum">
              <a:rPr lang="en-US" smtClean="0"/>
              <a:t>‹#›</a:t>
            </a:fld>
            <a:endParaRPr lang="en-US"/>
          </a:p>
        </p:txBody>
      </p:sp>
    </p:spTree>
    <p:extLst>
      <p:ext uri="{BB962C8B-B14F-4D97-AF65-F5344CB8AC3E}">
        <p14:creationId xmlns:p14="http://schemas.microsoft.com/office/powerpoint/2010/main" val="42420612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6E7832-9F15-4A69-B658-AD456B6A117A}"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C475E-01A8-4644-80DA-08A463462448}" type="slidenum">
              <a:rPr lang="en-US" smtClean="0"/>
              <a:t>‹#›</a:t>
            </a:fld>
            <a:endParaRPr lang="en-US"/>
          </a:p>
        </p:txBody>
      </p:sp>
    </p:spTree>
    <p:extLst>
      <p:ext uri="{BB962C8B-B14F-4D97-AF65-F5344CB8AC3E}">
        <p14:creationId xmlns:p14="http://schemas.microsoft.com/office/powerpoint/2010/main" val="183210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E7832-9F15-4A69-B658-AD456B6A117A}"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C475E-01A8-4644-80DA-08A463462448}" type="slidenum">
              <a:rPr lang="en-US" smtClean="0"/>
              <a:t>‹#›</a:t>
            </a:fld>
            <a:endParaRPr lang="en-US"/>
          </a:p>
        </p:txBody>
      </p:sp>
    </p:spTree>
    <p:extLst>
      <p:ext uri="{BB962C8B-B14F-4D97-AF65-F5344CB8AC3E}">
        <p14:creationId xmlns:p14="http://schemas.microsoft.com/office/powerpoint/2010/main" val="74645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E7832-9F15-4A69-B658-AD456B6A117A}"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C475E-01A8-4644-80DA-08A463462448}" type="slidenum">
              <a:rPr lang="en-US" smtClean="0"/>
              <a:t>‹#›</a:t>
            </a:fld>
            <a:endParaRPr lang="en-US"/>
          </a:p>
        </p:txBody>
      </p:sp>
    </p:spTree>
    <p:extLst>
      <p:ext uri="{BB962C8B-B14F-4D97-AF65-F5344CB8AC3E}">
        <p14:creationId xmlns:p14="http://schemas.microsoft.com/office/powerpoint/2010/main" val="210542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E7832-9F15-4A69-B658-AD456B6A117A}"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C475E-01A8-4644-80DA-08A463462448}" type="slidenum">
              <a:rPr lang="en-US" smtClean="0"/>
              <a:t>‹#›</a:t>
            </a:fld>
            <a:endParaRPr lang="en-US"/>
          </a:p>
        </p:txBody>
      </p:sp>
    </p:spTree>
    <p:extLst>
      <p:ext uri="{BB962C8B-B14F-4D97-AF65-F5344CB8AC3E}">
        <p14:creationId xmlns:p14="http://schemas.microsoft.com/office/powerpoint/2010/main" val="397413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6E7832-9F15-4A69-B658-AD456B6A117A}"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C475E-01A8-4644-80DA-08A463462448}" type="slidenum">
              <a:rPr lang="en-US" smtClean="0"/>
              <a:t>‹#›</a:t>
            </a:fld>
            <a:endParaRPr lang="en-US"/>
          </a:p>
        </p:txBody>
      </p:sp>
    </p:spTree>
    <p:extLst>
      <p:ext uri="{BB962C8B-B14F-4D97-AF65-F5344CB8AC3E}">
        <p14:creationId xmlns:p14="http://schemas.microsoft.com/office/powerpoint/2010/main" val="198832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6E7832-9F15-4A69-B658-AD456B6A117A}"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C475E-01A8-4644-80DA-08A463462448}" type="slidenum">
              <a:rPr lang="en-US" smtClean="0"/>
              <a:t>‹#›</a:t>
            </a:fld>
            <a:endParaRPr lang="en-US"/>
          </a:p>
        </p:txBody>
      </p:sp>
    </p:spTree>
    <p:extLst>
      <p:ext uri="{BB962C8B-B14F-4D97-AF65-F5344CB8AC3E}">
        <p14:creationId xmlns:p14="http://schemas.microsoft.com/office/powerpoint/2010/main" val="107361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6E7832-9F15-4A69-B658-AD456B6A117A}" type="datetimeFigureOut">
              <a:rPr lang="en-US" smtClean="0"/>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9C475E-01A8-4644-80DA-08A463462448}" type="slidenum">
              <a:rPr lang="en-US" smtClean="0"/>
              <a:t>‹#›</a:t>
            </a:fld>
            <a:endParaRPr lang="en-US"/>
          </a:p>
        </p:txBody>
      </p:sp>
    </p:spTree>
    <p:extLst>
      <p:ext uri="{BB962C8B-B14F-4D97-AF65-F5344CB8AC3E}">
        <p14:creationId xmlns:p14="http://schemas.microsoft.com/office/powerpoint/2010/main" val="260491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6E7832-9F15-4A69-B658-AD456B6A117A}" type="datetimeFigureOut">
              <a:rPr lang="en-US" smtClean="0"/>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9C475E-01A8-4644-80DA-08A463462448}" type="slidenum">
              <a:rPr lang="en-US" smtClean="0"/>
              <a:t>‹#›</a:t>
            </a:fld>
            <a:endParaRPr lang="en-US"/>
          </a:p>
        </p:txBody>
      </p:sp>
    </p:spTree>
    <p:extLst>
      <p:ext uri="{BB962C8B-B14F-4D97-AF65-F5344CB8AC3E}">
        <p14:creationId xmlns:p14="http://schemas.microsoft.com/office/powerpoint/2010/main" val="426679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E7832-9F15-4A69-B658-AD456B6A117A}" type="datetimeFigureOut">
              <a:rPr lang="en-US" smtClean="0"/>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9C475E-01A8-4644-80DA-08A463462448}" type="slidenum">
              <a:rPr lang="en-US" smtClean="0"/>
              <a:t>‹#›</a:t>
            </a:fld>
            <a:endParaRPr lang="en-US"/>
          </a:p>
        </p:txBody>
      </p:sp>
    </p:spTree>
    <p:extLst>
      <p:ext uri="{BB962C8B-B14F-4D97-AF65-F5344CB8AC3E}">
        <p14:creationId xmlns:p14="http://schemas.microsoft.com/office/powerpoint/2010/main" val="14452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E7832-9F15-4A69-B658-AD456B6A117A}"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C475E-01A8-4644-80DA-08A463462448}" type="slidenum">
              <a:rPr lang="en-US" smtClean="0"/>
              <a:t>‹#›</a:t>
            </a:fld>
            <a:endParaRPr lang="en-US"/>
          </a:p>
        </p:txBody>
      </p:sp>
    </p:spTree>
    <p:extLst>
      <p:ext uri="{BB962C8B-B14F-4D97-AF65-F5344CB8AC3E}">
        <p14:creationId xmlns:p14="http://schemas.microsoft.com/office/powerpoint/2010/main" val="217394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E7832-9F15-4A69-B658-AD456B6A117A}"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C475E-01A8-4644-80DA-08A463462448}" type="slidenum">
              <a:rPr lang="en-US" smtClean="0"/>
              <a:t>‹#›</a:t>
            </a:fld>
            <a:endParaRPr lang="en-US"/>
          </a:p>
        </p:txBody>
      </p:sp>
    </p:spTree>
    <p:extLst>
      <p:ext uri="{BB962C8B-B14F-4D97-AF65-F5344CB8AC3E}">
        <p14:creationId xmlns:p14="http://schemas.microsoft.com/office/powerpoint/2010/main" val="324227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E7832-9F15-4A69-B658-AD456B6A117A}" type="datetimeFigureOut">
              <a:rPr lang="en-US" smtClean="0"/>
              <a:t>7/26/2018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C475E-01A8-4644-80DA-08A463462448}" type="slidenum">
              <a:rPr lang="en-US" smtClean="0"/>
              <a:t>‹#›</a:t>
            </a:fld>
            <a:endParaRPr lang="en-US"/>
          </a:p>
        </p:txBody>
      </p:sp>
    </p:spTree>
    <p:extLst>
      <p:ext uri="{BB962C8B-B14F-4D97-AF65-F5344CB8AC3E}">
        <p14:creationId xmlns:p14="http://schemas.microsoft.com/office/powerpoint/2010/main" val="1116786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cmt.net/_Library/Fentanyl_Position/Fentanyl_PPE_Emergency_Responders_.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1027" y="2200727"/>
            <a:ext cx="3380015" cy="1831975"/>
          </a:xfrm>
        </p:spPr>
        <p:txBody>
          <a:bodyPr>
            <a:normAutofit fontScale="85000" lnSpcReduction="20000"/>
          </a:bodyPr>
          <a:lstStyle/>
          <a:p>
            <a:pPr marL="0" indent="0" algn="ctr">
              <a:buNone/>
            </a:pPr>
            <a:r>
              <a:rPr lang="en-US" sz="6000" b="1" dirty="0" smtClean="0">
                <a:solidFill>
                  <a:schemeClr val="bg1"/>
                </a:solidFill>
              </a:rPr>
              <a:t>EMERGING  DRUG  TRENDS</a:t>
            </a:r>
            <a:endParaRPr lang="en-US" sz="6000" b="1" dirty="0">
              <a:solidFill>
                <a:schemeClr val="bg1"/>
              </a:solidFill>
            </a:endParaRPr>
          </a:p>
        </p:txBody>
      </p:sp>
      <p:sp>
        <p:nvSpPr>
          <p:cNvPr id="5" name="TextBox 4"/>
          <p:cNvSpPr txBox="1"/>
          <p:nvPr/>
        </p:nvSpPr>
        <p:spPr>
          <a:xfrm>
            <a:off x="636815" y="5078186"/>
            <a:ext cx="6384471" cy="1200329"/>
          </a:xfrm>
          <a:prstGeom prst="rect">
            <a:avLst/>
          </a:prstGeom>
          <a:noFill/>
        </p:spPr>
        <p:txBody>
          <a:bodyPr wrap="square" rtlCol="0">
            <a:spAutoFit/>
          </a:bodyPr>
          <a:lstStyle/>
          <a:p>
            <a:r>
              <a:rPr lang="en-US" sz="2400" dirty="0" smtClean="0">
                <a:solidFill>
                  <a:schemeClr val="bg1"/>
                </a:solidFill>
              </a:rPr>
              <a:t>Fiorella Carhuaz, CHES</a:t>
            </a:r>
          </a:p>
          <a:p>
            <a:r>
              <a:rPr lang="en-US" sz="2400" dirty="0" smtClean="0">
                <a:solidFill>
                  <a:schemeClr val="bg1"/>
                </a:solidFill>
              </a:rPr>
              <a:t>Public Health Educator </a:t>
            </a:r>
          </a:p>
          <a:p>
            <a:r>
              <a:rPr lang="en-US" sz="2400" dirty="0" smtClean="0">
                <a:solidFill>
                  <a:schemeClr val="bg1"/>
                </a:solidFill>
              </a:rPr>
              <a:t>Oregon Poison Center</a:t>
            </a:r>
            <a:endParaRPr lang="en-US" sz="24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640" y="293914"/>
            <a:ext cx="3254007" cy="21753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640" y="4878287"/>
            <a:ext cx="3254007" cy="1828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2640" y="2743408"/>
            <a:ext cx="3254007" cy="1812263"/>
          </a:xfrm>
          <a:prstGeom prst="rect">
            <a:avLst/>
          </a:prstGeom>
        </p:spPr>
      </p:pic>
    </p:spTree>
    <p:extLst>
      <p:ext uri="{BB962C8B-B14F-4D97-AF65-F5344CB8AC3E}">
        <p14:creationId xmlns:p14="http://schemas.microsoft.com/office/powerpoint/2010/main" val="969324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370" y="678543"/>
            <a:ext cx="5312416" cy="5589281"/>
          </a:xfrm>
          <a:prstGeom prst="rect">
            <a:avLst/>
          </a:prstGeom>
        </p:spPr>
      </p:pic>
    </p:spTree>
    <p:extLst>
      <p:ext uri="{BB962C8B-B14F-4D97-AF65-F5344CB8AC3E}">
        <p14:creationId xmlns:p14="http://schemas.microsoft.com/office/powerpoint/2010/main" val="144218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643" y="1555750"/>
            <a:ext cx="8710386" cy="4351338"/>
          </a:xfrm>
        </p:spPr>
        <p:txBody>
          <a:bodyPr>
            <a:normAutofit/>
          </a:bodyPr>
          <a:lstStyle/>
          <a:p>
            <a:r>
              <a:rPr lang="en-US" dirty="0" smtClean="0">
                <a:solidFill>
                  <a:schemeClr val="bg1"/>
                </a:solidFill>
              </a:rPr>
              <a:t>Brown Heroin-less pure (Black Tar). Can look like molasses or dirt.</a:t>
            </a:r>
          </a:p>
          <a:p>
            <a:r>
              <a:rPr lang="en-US" dirty="0" smtClean="0">
                <a:solidFill>
                  <a:schemeClr val="bg1"/>
                </a:solidFill>
              </a:rPr>
              <a:t>China White </a:t>
            </a:r>
          </a:p>
          <a:p>
            <a:endParaRPr lang="en-US" dirty="0">
              <a:solidFill>
                <a:schemeClr val="bg1"/>
              </a:solidFill>
            </a:endParaRPr>
          </a:p>
          <a:p>
            <a:pPr marL="0" indent="0">
              <a:buNone/>
            </a:pPr>
            <a:r>
              <a:rPr lang="en-US" dirty="0" smtClean="0">
                <a:solidFill>
                  <a:schemeClr val="bg1"/>
                </a:solidFill>
              </a:rPr>
              <a:t>CUT with:</a:t>
            </a:r>
          </a:p>
          <a:p>
            <a:pPr marL="0" indent="0">
              <a:buNone/>
            </a:pPr>
            <a:r>
              <a:rPr lang="en-US" dirty="0" smtClean="0">
                <a:solidFill>
                  <a:schemeClr val="bg1"/>
                </a:solidFill>
              </a:rPr>
              <a:t>Talc, lactose, baking powder, sugar/molasses, dirt/shoe polish</a:t>
            </a:r>
          </a:p>
          <a:p>
            <a:pPr marL="0" indent="0">
              <a:buNone/>
            </a:pPr>
            <a:r>
              <a:rPr lang="en-US" dirty="0" smtClean="0">
                <a:solidFill>
                  <a:schemeClr val="bg1"/>
                </a:solidFill>
              </a:rPr>
              <a:t>Caffeine and Other opioids.</a:t>
            </a:r>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904" y="645659"/>
            <a:ext cx="3348037" cy="2345217"/>
          </a:xfrm>
          <a:prstGeom prst="rect">
            <a:avLst/>
          </a:prstGeom>
        </p:spPr>
      </p:pic>
    </p:spTree>
    <p:extLst>
      <p:ext uri="{BB962C8B-B14F-4D97-AF65-F5344CB8AC3E}">
        <p14:creationId xmlns:p14="http://schemas.microsoft.com/office/powerpoint/2010/main" val="242395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SNORT OR INJECT</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r>
              <a:rPr lang="en-US" dirty="0" smtClean="0">
                <a:solidFill>
                  <a:schemeClr val="bg1"/>
                </a:solidFill>
              </a:rPr>
              <a:t>Snort=white heroin</a:t>
            </a:r>
          </a:p>
          <a:p>
            <a:r>
              <a:rPr lang="en-US" dirty="0" smtClean="0">
                <a:solidFill>
                  <a:schemeClr val="bg1"/>
                </a:solidFill>
              </a:rPr>
              <a:t>Injection=heroin is cooked and then aspirated into a syringe.</a:t>
            </a:r>
          </a:p>
          <a:p>
            <a:pPr lvl="0"/>
            <a:r>
              <a:rPr lang="en-US" dirty="0" smtClean="0">
                <a:solidFill>
                  <a:schemeClr val="bg1"/>
                </a:solidFill>
              </a:rPr>
              <a:t>Chasing the dragon= Vaporizing black tar. </a:t>
            </a:r>
            <a:r>
              <a:rPr lang="en-US" dirty="0">
                <a:solidFill>
                  <a:schemeClr val="bg1"/>
                </a:solidFill>
              </a:rPr>
              <a:t>A user puts the heroin on a piece of </a:t>
            </a:r>
            <a:r>
              <a:rPr lang="en-US" dirty="0" smtClean="0">
                <a:solidFill>
                  <a:schemeClr val="bg1"/>
                </a:solidFill>
              </a:rPr>
              <a:t>foil and </a:t>
            </a:r>
            <a:r>
              <a:rPr lang="en-US" dirty="0">
                <a:solidFill>
                  <a:schemeClr val="bg1"/>
                </a:solidFill>
              </a:rPr>
              <a:t>heats the foil with a lighter underneath it. The user uses a straw or similar apparatus and inhales the vapor.</a:t>
            </a:r>
          </a:p>
          <a:p>
            <a:pPr marL="0" indent="0">
              <a:buNone/>
            </a:pPr>
            <a:endParaRPr lang="en-US" dirty="0">
              <a:solidFill>
                <a:schemeClr val="bg1"/>
              </a:solidFill>
            </a:endParaRPr>
          </a:p>
          <a:p>
            <a:pPr marL="0" indent="0">
              <a:buNone/>
            </a:pPr>
            <a:r>
              <a:rPr lang="en-US" sz="3600" b="1" dirty="0" smtClean="0">
                <a:solidFill>
                  <a:schemeClr val="accent1">
                    <a:lumMod val="60000"/>
                    <a:lumOff val="40000"/>
                  </a:schemeClr>
                </a:solidFill>
              </a:rPr>
              <a:t>Did you know? </a:t>
            </a:r>
            <a:r>
              <a:rPr lang="en-US" sz="3600" dirty="0" smtClean="0">
                <a:solidFill>
                  <a:schemeClr val="accent1">
                    <a:lumMod val="60000"/>
                    <a:lumOff val="40000"/>
                  </a:schemeClr>
                </a:solidFill>
              </a:rPr>
              <a:t>Heroin can be distributed in balloons.</a:t>
            </a:r>
          </a:p>
          <a:p>
            <a:pPr marL="0" indent="0">
              <a:buNone/>
            </a:pPr>
            <a:r>
              <a:rPr lang="en-US" sz="3600" dirty="0" smtClean="0">
                <a:solidFill>
                  <a:schemeClr val="accent1">
                    <a:lumMod val="60000"/>
                    <a:lumOff val="40000"/>
                  </a:schemeClr>
                </a:solidFill>
              </a:rPr>
              <a:t>This is done so that the drug can be easily swallowed in order to concealed possession of the drug while trafficking.  </a:t>
            </a:r>
          </a:p>
          <a:p>
            <a:endParaRPr lang="en-US" dirty="0">
              <a:solidFill>
                <a:schemeClr val="bg1"/>
              </a:solidFill>
            </a:endParaRPr>
          </a:p>
          <a:p>
            <a:endParaRPr lang="en-US" dirty="0"/>
          </a:p>
        </p:txBody>
      </p:sp>
    </p:spTree>
    <p:extLst>
      <p:ext uri="{BB962C8B-B14F-4D97-AF65-F5344CB8AC3E}">
        <p14:creationId xmlns:p14="http://schemas.microsoft.com/office/powerpoint/2010/main" val="3342436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SIGNS OF AN OPIOID OVERDOSE</a:t>
            </a:r>
            <a:endParaRPr lang="en-US" b="1" dirty="0">
              <a:solidFill>
                <a:schemeClr val="bg1"/>
              </a:solidFill>
            </a:endParaRPr>
          </a:p>
        </p:txBody>
      </p:sp>
      <p:sp>
        <p:nvSpPr>
          <p:cNvPr id="3" name="Content Placeholder 2"/>
          <p:cNvSpPr>
            <a:spLocks noGrp="1"/>
          </p:cNvSpPr>
          <p:nvPr>
            <p:ph idx="1"/>
          </p:nvPr>
        </p:nvSpPr>
        <p:spPr>
          <a:solidFill>
            <a:srgbClr val="CC0000"/>
          </a:solidFill>
        </p:spPr>
        <p:txBody>
          <a:bodyPr/>
          <a:lstStyle/>
          <a:p>
            <a:r>
              <a:rPr lang="en-US" dirty="0" smtClean="0">
                <a:solidFill>
                  <a:schemeClr val="bg1"/>
                </a:solidFill>
              </a:rPr>
              <a:t>NO RESPONSE TO STIMULI</a:t>
            </a:r>
          </a:p>
          <a:p>
            <a:r>
              <a:rPr lang="en-US" dirty="0" smtClean="0">
                <a:solidFill>
                  <a:schemeClr val="bg1"/>
                </a:solidFill>
              </a:rPr>
              <a:t>SHALLOW, LABORED OR NO BREATHING</a:t>
            </a:r>
          </a:p>
          <a:p>
            <a:r>
              <a:rPr lang="en-US" dirty="0" smtClean="0">
                <a:solidFill>
                  <a:schemeClr val="bg1"/>
                </a:solidFill>
              </a:rPr>
              <a:t>CANNOT BE WOKEN UP</a:t>
            </a:r>
          </a:p>
          <a:p>
            <a:r>
              <a:rPr lang="en-US" dirty="0" smtClean="0">
                <a:solidFill>
                  <a:schemeClr val="bg1"/>
                </a:solidFill>
              </a:rPr>
              <a:t>SNORING OR GURGLING</a:t>
            </a:r>
          </a:p>
          <a:p>
            <a:r>
              <a:rPr lang="en-US" dirty="0" smtClean="0">
                <a:solidFill>
                  <a:schemeClr val="bg1"/>
                </a:solidFill>
              </a:rPr>
              <a:t>BLUE/GREY LIPS OR FINGER TIPS</a:t>
            </a:r>
          </a:p>
          <a:p>
            <a:r>
              <a:rPr lang="en-US" dirty="0" smtClean="0">
                <a:solidFill>
                  <a:schemeClr val="bg1"/>
                </a:solidFill>
              </a:rPr>
              <a:t>FLOPPY ARMS OR LEGS</a:t>
            </a:r>
            <a:endParaRPr lang="en-US" dirty="0">
              <a:solidFill>
                <a:schemeClr val="bg1"/>
              </a:solidFill>
            </a:endParaRPr>
          </a:p>
        </p:txBody>
      </p:sp>
    </p:spTree>
    <p:extLst>
      <p:ext uri="{BB962C8B-B14F-4D97-AF65-F5344CB8AC3E}">
        <p14:creationId xmlns:p14="http://schemas.microsoft.com/office/powerpoint/2010/main" val="251311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HEROIN WITHDRAWAL</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Goose bumps, yawning, cramping, vomiting, rhinorrhea </a:t>
            </a:r>
            <a:r>
              <a:rPr lang="en-US" smtClean="0">
                <a:solidFill>
                  <a:schemeClr val="bg1"/>
                </a:solidFill>
              </a:rPr>
              <a:t>(nasal congestion).</a:t>
            </a:r>
            <a:endParaRPr lang="en-US" dirty="0" smtClean="0">
              <a:solidFill>
                <a:schemeClr val="bg1"/>
              </a:solidFill>
            </a:endParaRPr>
          </a:p>
          <a:p>
            <a:r>
              <a:rPr lang="en-US" dirty="0" smtClean="0">
                <a:solidFill>
                  <a:schemeClr val="bg1"/>
                </a:solidFill>
              </a:rPr>
              <a:t>It is very painful (body pain). </a:t>
            </a:r>
            <a:endParaRPr lang="en-US" dirty="0">
              <a:solidFill>
                <a:schemeClr val="bg1"/>
              </a:solidFill>
            </a:endParaRPr>
          </a:p>
        </p:txBody>
      </p:sp>
    </p:spTree>
    <p:extLst>
      <p:ext uri="{BB962C8B-B14F-4D97-AF65-F5344CB8AC3E}">
        <p14:creationId xmlns:p14="http://schemas.microsoft.com/office/powerpoint/2010/main" val="14886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54150" y="339725"/>
            <a:ext cx="9601200" cy="2252471"/>
          </a:xfrm>
          <a:prstGeom prst="rect">
            <a:avLst/>
          </a:prstGeom>
        </p:spPr>
      </p:pic>
      <p:pic>
        <p:nvPicPr>
          <p:cNvPr id="7" name="Picture 6"/>
          <p:cNvPicPr>
            <a:picLocks noChangeAspect="1"/>
          </p:cNvPicPr>
          <p:nvPr/>
        </p:nvPicPr>
        <p:blipFill>
          <a:blip r:embed="rId3"/>
          <a:stretch>
            <a:fillRect/>
          </a:stretch>
        </p:blipFill>
        <p:spPr>
          <a:xfrm>
            <a:off x="5753100" y="2816923"/>
            <a:ext cx="5600700" cy="3015265"/>
          </a:xfrm>
          <a:prstGeom prst="rect">
            <a:avLst/>
          </a:prstGeom>
        </p:spPr>
      </p:pic>
      <p:pic>
        <p:nvPicPr>
          <p:cNvPr id="8" name="Picture 7"/>
          <p:cNvPicPr>
            <a:picLocks noChangeAspect="1"/>
          </p:cNvPicPr>
          <p:nvPr/>
        </p:nvPicPr>
        <p:blipFill>
          <a:blip r:embed="rId4"/>
          <a:stretch>
            <a:fillRect/>
          </a:stretch>
        </p:blipFill>
        <p:spPr>
          <a:xfrm>
            <a:off x="1314450" y="2816923"/>
            <a:ext cx="3879851" cy="3822954"/>
          </a:xfrm>
          <a:prstGeom prst="rect">
            <a:avLst/>
          </a:prstGeom>
        </p:spPr>
      </p:pic>
    </p:spTree>
    <p:extLst>
      <p:ext uri="{BB962C8B-B14F-4D97-AF65-F5344CB8AC3E}">
        <p14:creationId xmlns:p14="http://schemas.microsoft.com/office/powerpoint/2010/main" val="1981491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SYNTHETIC OPIODS:</a:t>
            </a:r>
            <a:endParaRPr lang="en-US" b="1" dirty="0">
              <a:solidFill>
                <a:schemeClr val="bg1"/>
              </a:solidFill>
            </a:endParaRPr>
          </a:p>
        </p:txBody>
      </p:sp>
      <p:sp>
        <p:nvSpPr>
          <p:cNvPr id="3" name="Content Placeholder 2"/>
          <p:cNvSpPr>
            <a:spLocks noGrp="1"/>
          </p:cNvSpPr>
          <p:nvPr>
            <p:ph idx="1"/>
          </p:nvPr>
        </p:nvSpPr>
        <p:spPr>
          <a:xfrm>
            <a:off x="810986" y="1825625"/>
            <a:ext cx="10515600" cy="4351338"/>
          </a:xfrm>
        </p:spPr>
        <p:txBody>
          <a:bodyPr>
            <a:normAutofit/>
          </a:bodyPr>
          <a:lstStyle/>
          <a:p>
            <a:pPr marL="0" indent="0">
              <a:defRPr/>
            </a:pPr>
            <a:endParaRPr lang="en-US" altLang="en-US" sz="2400" dirty="0">
              <a:solidFill>
                <a:schemeClr val="bg1"/>
              </a:solidFill>
            </a:endParaRPr>
          </a:p>
          <a:p>
            <a:pPr>
              <a:defRPr/>
            </a:pPr>
            <a:r>
              <a:rPr lang="en-US" altLang="en-US" sz="2400" dirty="0">
                <a:solidFill>
                  <a:schemeClr val="bg1"/>
                </a:solidFill>
              </a:rPr>
              <a:t>Definitions</a:t>
            </a:r>
          </a:p>
          <a:p>
            <a:pPr lvl="1">
              <a:defRPr/>
            </a:pPr>
            <a:r>
              <a:rPr lang="en-US" altLang="en-US" dirty="0">
                <a:solidFill>
                  <a:schemeClr val="bg1"/>
                </a:solidFill>
              </a:rPr>
              <a:t>Opiate-naturally derived directly from the poppy plant </a:t>
            </a:r>
          </a:p>
          <a:p>
            <a:pPr lvl="2">
              <a:defRPr/>
            </a:pPr>
            <a:r>
              <a:rPr lang="en-US" altLang="en-US" sz="2400" dirty="0">
                <a:solidFill>
                  <a:schemeClr val="bg1"/>
                </a:solidFill>
              </a:rPr>
              <a:t>Morphine and codeine</a:t>
            </a:r>
          </a:p>
          <a:p>
            <a:pPr lvl="1">
              <a:defRPr/>
            </a:pPr>
            <a:r>
              <a:rPr lang="en-US" altLang="en-US" dirty="0">
                <a:solidFill>
                  <a:schemeClr val="bg1"/>
                </a:solidFill>
              </a:rPr>
              <a:t>Semisynthetic opioid-synthesized via modification of natural opiates</a:t>
            </a:r>
          </a:p>
          <a:p>
            <a:pPr lvl="2">
              <a:defRPr/>
            </a:pPr>
            <a:r>
              <a:rPr lang="en-US" altLang="en-US" sz="2400" dirty="0">
                <a:solidFill>
                  <a:schemeClr val="bg1"/>
                </a:solidFill>
              </a:rPr>
              <a:t>Heroin, hydromorphone, hydrocodone, oxycodone</a:t>
            </a:r>
          </a:p>
          <a:p>
            <a:pPr lvl="1">
              <a:defRPr/>
            </a:pPr>
            <a:r>
              <a:rPr lang="en-US" altLang="en-US" dirty="0">
                <a:solidFill>
                  <a:schemeClr val="bg1"/>
                </a:solidFill>
              </a:rPr>
              <a:t>Synthetic opioid not derived from opiates but binds to opiate receptors and produces similar effects</a:t>
            </a:r>
          </a:p>
          <a:p>
            <a:pPr lvl="2">
              <a:defRPr/>
            </a:pPr>
            <a:r>
              <a:rPr lang="en-US" altLang="en-US" sz="2400" dirty="0">
                <a:solidFill>
                  <a:schemeClr val="bg1"/>
                </a:solidFill>
              </a:rPr>
              <a:t>Fentanyl, meperidine, methadone, tramadol and propoxyphene</a:t>
            </a:r>
          </a:p>
          <a:p>
            <a:endParaRPr lang="en-US" sz="2400" dirty="0"/>
          </a:p>
        </p:txBody>
      </p:sp>
    </p:spTree>
    <p:extLst>
      <p:ext uri="{BB962C8B-B14F-4D97-AF65-F5344CB8AC3E}">
        <p14:creationId xmlns:p14="http://schemas.microsoft.com/office/powerpoint/2010/main" val="2206358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DRUG: FENTANYL</a:t>
            </a:r>
            <a:endParaRPr lang="en-US" b="1"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3113087" y="2133599"/>
            <a:ext cx="5901685" cy="2797629"/>
          </a:xfrm>
          <a:prstGeom prst="rect">
            <a:avLst/>
          </a:prstGeom>
        </p:spPr>
      </p:pic>
    </p:spTree>
    <p:extLst>
      <p:ext uri="{BB962C8B-B14F-4D97-AF65-F5344CB8AC3E}">
        <p14:creationId xmlns:p14="http://schemas.microsoft.com/office/powerpoint/2010/main" val="135190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1520" y="798286"/>
            <a:ext cx="6327595" cy="3006271"/>
          </a:xfrm>
          <a:prstGeom prst="rect">
            <a:avLst/>
          </a:prstGeom>
        </p:spPr>
      </p:pic>
      <p:pic>
        <p:nvPicPr>
          <p:cNvPr id="5" name="Picture 4"/>
          <p:cNvPicPr>
            <a:picLocks noChangeAspect="1"/>
          </p:cNvPicPr>
          <p:nvPr/>
        </p:nvPicPr>
        <p:blipFill>
          <a:blip r:embed="rId3"/>
          <a:stretch>
            <a:fillRect/>
          </a:stretch>
        </p:blipFill>
        <p:spPr>
          <a:xfrm>
            <a:off x="6699115" y="520699"/>
            <a:ext cx="5182778" cy="5390243"/>
          </a:xfrm>
          <a:prstGeom prst="rect">
            <a:avLst/>
          </a:prstGeom>
        </p:spPr>
      </p:pic>
    </p:spTree>
    <p:extLst>
      <p:ext uri="{BB962C8B-B14F-4D97-AF65-F5344CB8AC3E}">
        <p14:creationId xmlns:p14="http://schemas.microsoft.com/office/powerpoint/2010/main" val="1637468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084" y="3197225"/>
            <a:ext cx="11183202" cy="2681061"/>
          </a:xfrm>
        </p:spPr>
        <p:txBody>
          <a:bodyPr/>
          <a:lstStyle/>
          <a:p>
            <a:r>
              <a:rPr lang="en-US" dirty="0" smtClean="0">
                <a:hlinkClick r:id="rId2"/>
              </a:rPr>
              <a:t>https://www.acmt.net/_Library/Fentanyl_Position/Fentanyl_PPE_Emergency_Responders_.pdf</a:t>
            </a:r>
            <a:endParaRPr lang="en-US" dirty="0"/>
          </a:p>
        </p:txBody>
      </p:sp>
      <p:pic>
        <p:nvPicPr>
          <p:cNvPr id="4" name="Picture 3"/>
          <p:cNvPicPr>
            <a:picLocks noChangeAspect="1"/>
          </p:cNvPicPr>
          <p:nvPr/>
        </p:nvPicPr>
        <p:blipFill>
          <a:blip r:embed="rId3"/>
          <a:stretch>
            <a:fillRect/>
          </a:stretch>
        </p:blipFill>
        <p:spPr>
          <a:xfrm>
            <a:off x="410085" y="604157"/>
            <a:ext cx="11411802" cy="2008413"/>
          </a:xfrm>
          <a:prstGeom prst="rect">
            <a:avLst/>
          </a:prstGeom>
        </p:spPr>
      </p:pic>
    </p:spTree>
    <p:extLst>
      <p:ext uri="{BB962C8B-B14F-4D97-AF65-F5344CB8AC3E}">
        <p14:creationId xmlns:p14="http://schemas.microsoft.com/office/powerpoint/2010/main" val="14164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0641" y="629781"/>
            <a:ext cx="4882243" cy="2398928"/>
          </a:xfrm>
        </p:spPr>
      </p:pic>
      <p:sp>
        <p:nvSpPr>
          <p:cNvPr id="9" name="Rectangle 8"/>
          <p:cNvSpPr/>
          <p:nvPr/>
        </p:nvSpPr>
        <p:spPr>
          <a:xfrm rot="10800000" flipV="1">
            <a:off x="473529" y="3398335"/>
            <a:ext cx="11185071" cy="830997"/>
          </a:xfrm>
          <a:prstGeom prst="rect">
            <a:avLst/>
          </a:prstGeom>
        </p:spPr>
        <p:txBody>
          <a:bodyPr wrap="square">
            <a:spAutoFit/>
          </a:bodyPr>
          <a:lstStyle/>
          <a:p>
            <a:pPr algn="ctr"/>
            <a:r>
              <a:rPr lang="en-US" sz="2400" b="1" dirty="0">
                <a:solidFill>
                  <a:schemeClr val="bg1"/>
                </a:solidFill>
                <a:latin typeface="Source Sans Pro"/>
              </a:rPr>
              <a:t>The Poison Center answers calls from the public and health care providers. </a:t>
            </a:r>
            <a:endParaRPr lang="en-US" sz="2400" b="1" dirty="0" smtClean="0">
              <a:solidFill>
                <a:schemeClr val="bg1"/>
              </a:solidFill>
              <a:latin typeface="Source Sans Pro"/>
            </a:endParaRPr>
          </a:p>
          <a:p>
            <a:pPr algn="ctr"/>
            <a:r>
              <a:rPr lang="en-US" sz="2400" b="1" dirty="0" smtClean="0">
                <a:solidFill>
                  <a:schemeClr val="bg1"/>
                </a:solidFill>
                <a:latin typeface="Source Sans Pro"/>
              </a:rPr>
              <a:t>We </a:t>
            </a:r>
            <a:r>
              <a:rPr lang="en-US" sz="2400" b="1" dirty="0">
                <a:solidFill>
                  <a:schemeClr val="bg1"/>
                </a:solidFill>
                <a:latin typeface="Source Sans Pro"/>
              </a:rPr>
              <a:t>serve the residents of </a:t>
            </a:r>
            <a:r>
              <a:rPr lang="en-US" sz="2400" b="1" dirty="0" smtClean="0">
                <a:solidFill>
                  <a:schemeClr val="bg1"/>
                </a:solidFill>
                <a:latin typeface="Source Sans Pro"/>
              </a:rPr>
              <a:t>Oregon, Alaska &amp; Guam.</a:t>
            </a:r>
            <a:endParaRPr lang="en-US" sz="2400" b="1" dirty="0">
              <a:solidFill>
                <a:schemeClr val="bg1"/>
              </a:solidFill>
            </a:endParaRPr>
          </a:p>
        </p:txBody>
      </p:sp>
      <p:sp>
        <p:nvSpPr>
          <p:cNvPr id="10" name="TextBox 9"/>
          <p:cNvSpPr txBox="1"/>
          <p:nvPr/>
        </p:nvSpPr>
        <p:spPr>
          <a:xfrm>
            <a:off x="2514599" y="4598957"/>
            <a:ext cx="9421585" cy="2123658"/>
          </a:xfrm>
          <a:prstGeom prst="rect">
            <a:avLst/>
          </a:prstGeom>
          <a:noFill/>
        </p:spPr>
        <p:txBody>
          <a:bodyPr wrap="square" rtlCol="0">
            <a:spAutoFit/>
          </a:bodyPr>
          <a:lstStyle/>
          <a:p>
            <a:r>
              <a:rPr lang="en-US" sz="2400" b="1" dirty="0" smtClean="0">
                <a:solidFill>
                  <a:schemeClr val="bg1"/>
                </a:solidFill>
              </a:rPr>
              <a:t>Who answers the calls? </a:t>
            </a:r>
            <a:r>
              <a:rPr lang="en-US" sz="2400" dirty="0" smtClean="0">
                <a:solidFill>
                  <a:schemeClr val="bg1"/>
                </a:solidFill>
              </a:rPr>
              <a:t>Nurses, Pharmacists and Doctors.</a:t>
            </a:r>
          </a:p>
          <a:p>
            <a:r>
              <a:rPr lang="en-US" sz="2400" b="1" dirty="0" smtClean="0">
                <a:solidFill>
                  <a:schemeClr val="bg1"/>
                </a:solidFill>
              </a:rPr>
              <a:t>What are your hours? </a:t>
            </a:r>
            <a:r>
              <a:rPr lang="en-US" sz="2400" dirty="0" smtClean="0">
                <a:solidFill>
                  <a:schemeClr val="bg1"/>
                </a:solidFill>
              </a:rPr>
              <a:t>Open 24/7.</a:t>
            </a:r>
          </a:p>
          <a:p>
            <a:r>
              <a:rPr lang="en-US" sz="2400" b="1" dirty="0" smtClean="0">
                <a:solidFill>
                  <a:schemeClr val="bg1"/>
                </a:solidFill>
              </a:rPr>
              <a:t>Does it cost? </a:t>
            </a:r>
            <a:r>
              <a:rPr lang="en-US" sz="2400" dirty="0" smtClean="0">
                <a:solidFill>
                  <a:schemeClr val="bg1"/>
                </a:solidFill>
              </a:rPr>
              <a:t>No, we are a free resource.</a:t>
            </a:r>
          </a:p>
          <a:p>
            <a:r>
              <a:rPr lang="en-US" sz="2400" b="1" dirty="0" smtClean="0">
                <a:solidFill>
                  <a:schemeClr val="bg1"/>
                </a:solidFill>
              </a:rPr>
              <a:t>What’s the number? </a:t>
            </a:r>
            <a:r>
              <a:rPr lang="en-US" sz="2400" dirty="0" smtClean="0">
                <a:solidFill>
                  <a:schemeClr val="bg1"/>
                </a:solidFill>
              </a:rPr>
              <a:t>1-800-222-1222.</a:t>
            </a:r>
          </a:p>
          <a:p>
            <a:endParaRPr lang="en-US" dirty="0" smtClean="0">
              <a:solidFill>
                <a:schemeClr val="bg1"/>
              </a:solidFill>
            </a:endParaRPr>
          </a:p>
          <a:p>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084440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82548" y="1240971"/>
            <a:ext cx="8518752" cy="4207443"/>
          </a:xfrm>
          <a:prstGeom prst="rect">
            <a:avLst/>
          </a:prstGeom>
        </p:spPr>
      </p:pic>
    </p:spTree>
    <p:extLst>
      <p:ext uri="{BB962C8B-B14F-4D97-AF65-F5344CB8AC3E}">
        <p14:creationId xmlns:p14="http://schemas.microsoft.com/office/powerpoint/2010/main" val="368264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FENTANYL</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1800" b="1" u="sng" dirty="0">
                <a:solidFill>
                  <a:schemeClr val="bg1"/>
                </a:solidFill>
              </a:rPr>
              <a:t>Origin</a:t>
            </a:r>
            <a:r>
              <a:rPr lang="en-US" sz="1800" b="1" u="sng" dirty="0" smtClean="0">
                <a:solidFill>
                  <a:schemeClr val="bg1"/>
                </a:solidFill>
              </a:rPr>
              <a:t>:</a:t>
            </a:r>
          </a:p>
          <a:p>
            <a:endParaRPr lang="en-US" sz="1800" b="1" u="sng" dirty="0" smtClean="0">
              <a:solidFill>
                <a:schemeClr val="bg1"/>
              </a:solidFill>
            </a:endParaRPr>
          </a:p>
          <a:p>
            <a:pPr marL="0" indent="0">
              <a:buNone/>
            </a:pPr>
            <a:r>
              <a:rPr lang="en-US" sz="1800" dirty="0" smtClean="0">
                <a:solidFill>
                  <a:schemeClr val="bg1"/>
                </a:solidFill>
              </a:rPr>
              <a:t>Fentanyl </a:t>
            </a:r>
            <a:r>
              <a:rPr lang="en-US" sz="1800" dirty="0">
                <a:solidFill>
                  <a:schemeClr val="bg1"/>
                </a:solidFill>
              </a:rPr>
              <a:t>was first developed in 1959 and introduced in the 1960s as an intravenous anesthetic. It is legally manufactured and distributed in the United States. Licit fentanyl pharmaceutical products are diverted via theft, fraudulent prescriptions, and illicit distribution by patients, physicians, and pharmacists. From 2005 through 2007, both fatal overdoses associated with abuse of clandestinely produced fentanyl and law enforcement encounters increased markedly. According to the Centers for Disease Control and Prevention, there were 1,013 fatal overdoses recorded from April 2005 to March 2007. More recently, there has been a re-emergence of trafficking, distribution, and abuse of illicitly produced fentanyl with an associated dramatic increase in overdose fatalities. </a:t>
            </a:r>
            <a:br>
              <a:rPr lang="en-US" sz="1800" dirty="0">
                <a:solidFill>
                  <a:schemeClr val="bg1"/>
                </a:solidFill>
              </a:rPr>
            </a:br>
            <a:endParaRPr lang="en-US" sz="1800" dirty="0" smtClean="0">
              <a:solidFill>
                <a:schemeClr val="bg1"/>
              </a:solidFill>
            </a:endParaRPr>
          </a:p>
          <a:p>
            <a:r>
              <a:rPr lang="en-US" sz="1800" b="1" u="sng" dirty="0">
                <a:solidFill>
                  <a:schemeClr val="bg1"/>
                </a:solidFill>
              </a:rPr>
              <a:t>Names: </a:t>
            </a:r>
          </a:p>
          <a:p>
            <a:pPr marL="0" indent="0">
              <a:buNone/>
            </a:pPr>
            <a:r>
              <a:rPr lang="en-US" sz="1800" dirty="0">
                <a:solidFill>
                  <a:schemeClr val="bg1"/>
                </a:solidFill>
              </a:rPr>
              <a:t>   Apache, China Girl, China Town, Dance Fever, Friend, </a:t>
            </a:r>
            <a:r>
              <a:rPr lang="en-US" sz="1800" dirty="0" err="1">
                <a:solidFill>
                  <a:schemeClr val="bg1"/>
                </a:solidFill>
              </a:rPr>
              <a:t>Goodfellas</a:t>
            </a:r>
            <a:r>
              <a:rPr lang="en-US" sz="1800" dirty="0">
                <a:solidFill>
                  <a:schemeClr val="bg1"/>
                </a:solidFill>
              </a:rPr>
              <a:t>, Great Bear, He-Man</a:t>
            </a:r>
            <a:r>
              <a:rPr lang="en-US" sz="1800" dirty="0" smtClean="0">
                <a:solidFill>
                  <a:schemeClr val="bg1"/>
                </a:solidFill>
              </a:rPr>
              <a:t>, Jackpot</a:t>
            </a:r>
            <a:r>
              <a:rPr lang="en-US" sz="1800" dirty="0">
                <a:solidFill>
                  <a:schemeClr val="bg1"/>
                </a:solidFill>
              </a:rPr>
              <a:t>, King Ivory, Murder 8, and Tango &amp; Cash</a:t>
            </a:r>
          </a:p>
          <a:p>
            <a:endParaRPr lang="en-US" sz="1800" dirty="0">
              <a:solidFill>
                <a:schemeClr val="bg1"/>
              </a:solidFill>
            </a:endParaRPr>
          </a:p>
        </p:txBody>
      </p:sp>
    </p:spTree>
    <p:extLst>
      <p:ext uri="{BB962C8B-B14F-4D97-AF65-F5344CB8AC3E}">
        <p14:creationId xmlns:p14="http://schemas.microsoft.com/office/powerpoint/2010/main" val="1746541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572" y="0"/>
            <a:ext cx="10515600" cy="1325563"/>
          </a:xfrm>
          <a:solidFill>
            <a:schemeClr val="tx1"/>
          </a:solidFill>
        </p:spPr>
        <p:txBody>
          <a:bodyPr/>
          <a:lstStyle/>
          <a:p>
            <a:r>
              <a:rPr lang="en-US" dirty="0">
                <a:solidFill>
                  <a:schemeClr val="bg1"/>
                </a:solidFill>
              </a:rPr>
              <a:t>FENTANYL</a:t>
            </a:r>
            <a:endParaRPr lang="en-US" dirty="0"/>
          </a:p>
        </p:txBody>
      </p:sp>
      <p:sp>
        <p:nvSpPr>
          <p:cNvPr id="3" name="Content Placeholder 2"/>
          <p:cNvSpPr>
            <a:spLocks noGrp="1"/>
          </p:cNvSpPr>
          <p:nvPr>
            <p:ph idx="1"/>
          </p:nvPr>
        </p:nvSpPr>
        <p:spPr>
          <a:xfrm>
            <a:off x="707572" y="1237796"/>
            <a:ext cx="10515600" cy="5620204"/>
          </a:xfrm>
          <a:solidFill>
            <a:schemeClr val="tx1"/>
          </a:solidFill>
        </p:spPr>
        <p:txBody>
          <a:bodyPr>
            <a:noAutofit/>
          </a:bodyPr>
          <a:lstStyle/>
          <a:p>
            <a:pPr>
              <a:defRPr/>
            </a:pPr>
            <a:r>
              <a:rPr lang="en-US" sz="2000" dirty="0">
                <a:solidFill>
                  <a:schemeClr val="bg1"/>
                </a:solidFill>
              </a:rPr>
              <a:t>100x more potent than </a:t>
            </a:r>
            <a:r>
              <a:rPr lang="en-US" sz="2000" dirty="0" smtClean="0">
                <a:solidFill>
                  <a:schemeClr val="bg1"/>
                </a:solidFill>
              </a:rPr>
              <a:t>morphine</a:t>
            </a:r>
            <a:endParaRPr lang="en-US" sz="2000" dirty="0">
              <a:solidFill>
                <a:schemeClr val="bg1"/>
              </a:solidFill>
            </a:endParaRPr>
          </a:p>
          <a:p>
            <a:pPr>
              <a:defRPr/>
            </a:pPr>
            <a:r>
              <a:rPr lang="en-US" sz="2000" dirty="0">
                <a:solidFill>
                  <a:schemeClr val="bg1"/>
                </a:solidFill>
              </a:rPr>
              <a:t>Used medically as a painkiller</a:t>
            </a:r>
          </a:p>
          <a:p>
            <a:pPr marL="800100" lvl="1" indent="-342900">
              <a:defRPr/>
            </a:pPr>
            <a:r>
              <a:rPr lang="en-US" sz="2000" dirty="0">
                <a:solidFill>
                  <a:schemeClr val="bg1"/>
                </a:solidFill>
              </a:rPr>
              <a:t>Lollipop</a:t>
            </a:r>
          </a:p>
          <a:p>
            <a:pPr marL="800100" lvl="1" indent="-342900">
              <a:defRPr/>
            </a:pPr>
            <a:r>
              <a:rPr lang="en-US" sz="2000" dirty="0">
                <a:solidFill>
                  <a:schemeClr val="bg1"/>
                </a:solidFill>
              </a:rPr>
              <a:t>Patch</a:t>
            </a:r>
          </a:p>
          <a:p>
            <a:pPr marL="1257300" lvl="2" indent="-342900">
              <a:defRPr/>
            </a:pPr>
            <a:r>
              <a:rPr lang="en-US" dirty="0">
                <a:solidFill>
                  <a:schemeClr val="bg1"/>
                </a:solidFill>
              </a:rPr>
              <a:t>Used patches present </a:t>
            </a:r>
            <a:r>
              <a:rPr lang="en-US" dirty="0" smtClean="0">
                <a:solidFill>
                  <a:schemeClr val="bg1"/>
                </a:solidFill>
              </a:rPr>
              <a:t>risks</a:t>
            </a:r>
            <a:endParaRPr lang="en-US" sz="2000" dirty="0">
              <a:solidFill>
                <a:schemeClr val="bg1"/>
              </a:solidFill>
            </a:endParaRPr>
          </a:p>
          <a:p>
            <a:pPr>
              <a:defRPr/>
            </a:pPr>
            <a:r>
              <a:rPr lang="en-US" sz="2000" dirty="0">
                <a:solidFill>
                  <a:schemeClr val="bg1"/>
                </a:solidFill>
              </a:rPr>
              <a:t>Often adulterated into heroin or counterfeit oral painkillers</a:t>
            </a:r>
          </a:p>
          <a:p>
            <a:pPr>
              <a:defRPr/>
            </a:pPr>
            <a:endParaRPr lang="en-US" sz="2000" dirty="0">
              <a:solidFill>
                <a:schemeClr val="bg1"/>
              </a:solidFill>
            </a:endParaRPr>
          </a:p>
          <a:p>
            <a:pPr>
              <a:defRPr/>
            </a:pPr>
            <a:r>
              <a:rPr lang="en-US" sz="2000" dirty="0">
                <a:solidFill>
                  <a:schemeClr val="bg1"/>
                </a:solidFill>
              </a:rPr>
              <a:t>Overdose and death likely underreported</a:t>
            </a:r>
          </a:p>
          <a:p>
            <a:pPr marL="800100" lvl="1" indent="-342900">
              <a:defRPr/>
            </a:pPr>
            <a:r>
              <a:rPr lang="en-US" sz="2000" dirty="0">
                <a:solidFill>
                  <a:schemeClr val="bg1"/>
                </a:solidFill>
              </a:rPr>
              <a:t>Clinical presentation similar to other opioid overdoses</a:t>
            </a:r>
          </a:p>
          <a:p>
            <a:pPr marL="800100" lvl="1" indent="-342900">
              <a:defRPr/>
            </a:pPr>
            <a:r>
              <a:rPr lang="en-US" sz="2000" dirty="0">
                <a:solidFill>
                  <a:schemeClr val="bg1"/>
                </a:solidFill>
              </a:rPr>
              <a:t>May not show up on urine drug </a:t>
            </a:r>
            <a:r>
              <a:rPr lang="en-US" sz="2000" dirty="0" smtClean="0">
                <a:solidFill>
                  <a:schemeClr val="bg1"/>
                </a:solidFill>
              </a:rPr>
              <a:t>screen</a:t>
            </a:r>
          </a:p>
          <a:p>
            <a:pPr marL="457200" lvl="1" indent="0">
              <a:buNone/>
              <a:defRPr/>
            </a:pPr>
            <a:endParaRPr lang="en-US" sz="2000" dirty="0" smtClean="0">
              <a:solidFill>
                <a:schemeClr val="bg1"/>
              </a:solidFill>
            </a:endParaRPr>
          </a:p>
          <a:p>
            <a:pPr>
              <a:defRPr/>
            </a:pPr>
            <a:r>
              <a:rPr lang="en-US" sz="2000" dirty="0">
                <a:solidFill>
                  <a:schemeClr val="bg1"/>
                </a:solidFill>
              </a:rPr>
              <a:t>Standard therapy and doses of naloxone may not be of benefit due to drugs affinity to receptors</a:t>
            </a:r>
          </a:p>
          <a:p>
            <a:pPr marL="800100" lvl="1" indent="-342900">
              <a:defRPr/>
            </a:pPr>
            <a:r>
              <a:rPr lang="en-US" sz="2000" dirty="0">
                <a:solidFill>
                  <a:schemeClr val="bg1"/>
                </a:solidFill>
              </a:rPr>
              <a:t>Airway support</a:t>
            </a:r>
          </a:p>
          <a:p>
            <a:pPr marL="800100" lvl="1" indent="-342900">
              <a:defRPr/>
            </a:pPr>
            <a:r>
              <a:rPr lang="en-US" sz="2000" dirty="0">
                <a:solidFill>
                  <a:schemeClr val="bg1"/>
                </a:solidFill>
              </a:rPr>
              <a:t>IV naloxone</a:t>
            </a:r>
          </a:p>
          <a:p>
            <a:pPr marL="457200" lvl="1" indent="0">
              <a:buNone/>
              <a:defRPr/>
            </a:pPr>
            <a:endParaRPr lang="en-US" sz="2000" dirty="0">
              <a:solidFill>
                <a:schemeClr val="bg1"/>
              </a:solidFill>
            </a:endParaRPr>
          </a:p>
          <a:p>
            <a:pPr lvl="1">
              <a:defRPr/>
            </a:pPr>
            <a:endParaRPr lang="en-US" sz="1800" dirty="0">
              <a:solidFill>
                <a:schemeClr val="bg1"/>
              </a:solidFill>
            </a:endParaRPr>
          </a:p>
        </p:txBody>
      </p:sp>
    </p:spTree>
    <p:extLst>
      <p:ext uri="{BB962C8B-B14F-4D97-AF65-F5344CB8AC3E}">
        <p14:creationId xmlns:p14="http://schemas.microsoft.com/office/powerpoint/2010/main" val="373873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FENTANYL</a:t>
            </a:r>
            <a:endParaRPr lang="en-US" dirty="0">
              <a:solidFill>
                <a:schemeClr val="bg1"/>
              </a:solidFill>
            </a:endParaRPr>
          </a:p>
        </p:txBody>
      </p:sp>
      <p:sp>
        <p:nvSpPr>
          <p:cNvPr id="3" name="Content Placeholder 2"/>
          <p:cNvSpPr>
            <a:spLocks noGrp="1"/>
          </p:cNvSpPr>
          <p:nvPr>
            <p:ph idx="1"/>
          </p:nvPr>
        </p:nvSpPr>
        <p:spPr/>
        <p:txBody>
          <a:bodyPr/>
          <a:lstStyle/>
          <a:p>
            <a:r>
              <a:rPr lang="en-US" b="1" u="sng" dirty="0">
                <a:solidFill>
                  <a:schemeClr val="bg1"/>
                </a:solidFill>
              </a:rPr>
              <a:t>Effects: </a:t>
            </a:r>
          </a:p>
          <a:p>
            <a:pPr marL="0" indent="0">
              <a:buNone/>
            </a:pPr>
            <a:r>
              <a:rPr lang="en-US" dirty="0">
                <a:solidFill>
                  <a:schemeClr val="bg1"/>
                </a:solidFill>
              </a:rPr>
              <a:t>    Fentanyl, similar to other commonly used opioid analgesics(e.g., morphine), produces  effects such as relaxation, euphoria, pain relief, sedation, confusion, drowsiness, dizziness,  nausea, vomiting, urinary retention, pupillary constriction, and respiratory depression. </a:t>
            </a:r>
            <a:endParaRPr lang="en-US" b="1" u="sng" dirty="0">
              <a:solidFill>
                <a:schemeClr val="bg1"/>
              </a:solidFill>
            </a:endParaRPr>
          </a:p>
          <a:p>
            <a:r>
              <a:rPr lang="en-US" b="1" u="sng" dirty="0">
                <a:solidFill>
                  <a:schemeClr val="bg1"/>
                </a:solidFill>
              </a:rPr>
              <a:t>Overdose Effects:</a:t>
            </a:r>
          </a:p>
          <a:p>
            <a:pPr marL="0" indent="0">
              <a:buNone/>
            </a:pPr>
            <a:r>
              <a:rPr lang="en-US" dirty="0">
                <a:solidFill>
                  <a:schemeClr val="bg1"/>
                </a:solidFill>
              </a:rPr>
              <a:t>  Overdose may result in stupor, changes in pupillary size, cold and clammy skin, cyanosis, coma, and respiratory failure leading to death. </a:t>
            </a:r>
          </a:p>
          <a:p>
            <a:endParaRPr lang="en-US" dirty="0">
              <a:solidFill>
                <a:schemeClr val="bg1"/>
              </a:solidFill>
            </a:endParaRPr>
          </a:p>
          <a:p>
            <a:endParaRPr lang="en-US" dirty="0"/>
          </a:p>
        </p:txBody>
      </p:sp>
    </p:spTree>
    <p:extLst>
      <p:ext uri="{BB962C8B-B14F-4D97-AF65-F5344CB8AC3E}">
        <p14:creationId xmlns:p14="http://schemas.microsoft.com/office/powerpoint/2010/main" val="2931308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www.inmaricopa.com/wp-content/uploads/2017/08/Opiate-Strengths-700x3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144" y="1721983"/>
            <a:ext cx="8539842" cy="3764417"/>
          </a:xfrm>
          <a:prstGeom prst="rect">
            <a:avLst/>
          </a:prstGeom>
          <a:noFill/>
          <a:ln w="4762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356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2400" dirty="0">
                <a:solidFill>
                  <a:schemeClr val="bg1"/>
                </a:solidFill>
              </a:rPr>
              <a:t>Inexpensive OTC anti-diarrheal opioid receptor activity</a:t>
            </a:r>
          </a:p>
          <a:p>
            <a:pPr lvl="1"/>
            <a:r>
              <a:rPr lang="en-US" altLang="en-US" sz="2000" dirty="0">
                <a:solidFill>
                  <a:schemeClr val="bg1"/>
                </a:solidFill>
              </a:rPr>
              <a:t>• 200 - 400 tablets of </a:t>
            </a:r>
            <a:r>
              <a:rPr lang="en-US" altLang="en-US" sz="2000" dirty="0" err="1">
                <a:solidFill>
                  <a:schemeClr val="bg1"/>
                </a:solidFill>
              </a:rPr>
              <a:t>Loperamide</a:t>
            </a:r>
            <a:r>
              <a:rPr lang="en-US" altLang="en-US" sz="2000" dirty="0">
                <a:solidFill>
                  <a:schemeClr val="bg1"/>
                </a:solidFill>
              </a:rPr>
              <a:t> 2 mg daily</a:t>
            </a:r>
          </a:p>
          <a:p>
            <a:pPr lvl="1"/>
            <a:r>
              <a:rPr lang="en-US" altLang="en-US" sz="2000" dirty="0">
                <a:solidFill>
                  <a:schemeClr val="bg1"/>
                </a:solidFill>
              </a:rPr>
              <a:t>• Produces cardiac conduction abnormality</a:t>
            </a:r>
          </a:p>
          <a:p>
            <a:pPr lvl="1"/>
            <a:r>
              <a:rPr lang="en-US" altLang="en-US" sz="2000" dirty="0">
                <a:solidFill>
                  <a:schemeClr val="bg1"/>
                </a:solidFill>
              </a:rPr>
              <a:t>• Mechanism of toxicity unknown</a:t>
            </a:r>
          </a:p>
          <a:p>
            <a:pPr lvl="1"/>
            <a:endParaRPr lang="en-US" altLang="en-US" sz="2000" dirty="0">
              <a:solidFill>
                <a:schemeClr val="bg1"/>
              </a:solidFill>
            </a:endParaRPr>
          </a:p>
          <a:p>
            <a:r>
              <a:rPr lang="en-US" altLang="en-US" sz="2400" dirty="0">
                <a:solidFill>
                  <a:schemeClr val="bg1"/>
                </a:solidFill>
              </a:rPr>
              <a:t>Due to Abuse, FDA has put limits on package sizes</a:t>
            </a:r>
          </a:p>
          <a:p>
            <a:endParaRPr lang="en-US" altLang="en-US" sz="2400" dirty="0">
              <a:solidFill>
                <a:schemeClr val="bg1"/>
              </a:solidFill>
            </a:endParaRPr>
          </a:p>
          <a:p>
            <a:r>
              <a:rPr lang="en-US" altLang="en-US" sz="2400" dirty="0">
                <a:solidFill>
                  <a:schemeClr val="bg1"/>
                </a:solidFill>
              </a:rPr>
              <a:t>Overdoses can be fatal</a:t>
            </a:r>
          </a:p>
          <a:p>
            <a:pPr marL="0" indent="0">
              <a:buNone/>
            </a:pPr>
            <a:r>
              <a:rPr lang="en-US" altLang="en-US" sz="2400" dirty="0">
                <a:solidFill>
                  <a:schemeClr val="bg1"/>
                </a:solidFill>
              </a:rPr>
              <a:t>	</a:t>
            </a:r>
            <a:r>
              <a:rPr lang="en-US" altLang="en-US" sz="2000" dirty="0">
                <a:solidFill>
                  <a:schemeClr val="bg1"/>
                </a:solidFill>
              </a:rPr>
              <a:t>Respiratory depression</a:t>
            </a:r>
          </a:p>
          <a:p>
            <a:pPr lvl="2"/>
            <a:r>
              <a:rPr lang="en-US" altLang="en-US" dirty="0">
                <a:solidFill>
                  <a:schemeClr val="bg1"/>
                </a:solidFill>
              </a:rPr>
              <a:t>Cardiac arrhythmias</a:t>
            </a:r>
          </a:p>
          <a:p>
            <a:endParaRPr lang="en-US" dirty="0"/>
          </a:p>
        </p:txBody>
      </p:sp>
      <p:sp>
        <p:nvSpPr>
          <p:cNvPr id="4" name="Title 1"/>
          <p:cNvSpPr txBox="1">
            <a:spLocks noGrp="1"/>
          </p:cNvSpPr>
          <p:nvPr>
            <p:ph type="title"/>
          </p:nvPr>
        </p:nvSpPr>
        <p:spPr bwMode="gray">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800"/>
              </a:spcAft>
            </a:pPr>
            <a:r>
              <a:rPr lang="en-US" altLang="en-US" sz="4000" dirty="0" smtClean="0">
                <a:solidFill>
                  <a:schemeClr val="bg1"/>
                </a:solidFill>
              </a:rPr>
              <a:t>DRUG: IMMODIUM (</a:t>
            </a:r>
            <a:r>
              <a:rPr lang="en-US" altLang="en-US" sz="4000" dirty="0" err="1" smtClean="0">
                <a:solidFill>
                  <a:schemeClr val="bg1"/>
                </a:solidFill>
              </a:rPr>
              <a:t>Loperamide</a:t>
            </a:r>
            <a:r>
              <a:rPr lang="en-US" altLang="en-US" sz="4000" dirty="0">
                <a:solidFill>
                  <a:schemeClr val="bg1"/>
                </a:solidFill>
              </a:rPr>
              <a:t>)</a:t>
            </a:r>
            <a:endParaRPr lang="en-US" altLang="en-US" sz="4000" b="1" noProof="1">
              <a:solidFill>
                <a:schemeClr val="bg1"/>
              </a:solidFill>
              <a:latin typeface="Calibri" panose="020F0502020204030204" pitchFamily="34" charset="0"/>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6977" y="2426834"/>
            <a:ext cx="4035425" cy="314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785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DRUG: XANAX </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This drug increase dopamine release. These </a:t>
            </a:r>
            <a:r>
              <a:rPr lang="en-US" dirty="0">
                <a:solidFill>
                  <a:schemeClr val="bg1"/>
                </a:solidFill>
              </a:rPr>
              <a:t>unusually high levels of dopamine trigger </a:t>
            </a:r>
            <a:r>
              <a:rPr lang="en-US" b="1" dirty="0">
                <a:solidFill>
                  <a:schemeClr val="bg1"/>
                </a:solidFill>
              </a:rPr>
              <a:t>pleasurable emotions and sensations</a:t>
            </a:r>
            <a:r>
              <a:rPr lang="en-US" dirty="0">
                <a:solidFill>
                  <a:schemeClr val="bg1"/>
                </a:solidFill>
              </a:rPr>
              <a:t>. Users sometimes refer to this feeling as the “Xanax high.” People who abuse Xanax are typically seeking this sedative effect. As a result, this Xanax high reinforces the desire for repeated use</a:t>
            </a:r>
            <a:r>
              <a:rPr lang="en-US" dirty="0" smtClean="0">
                <a:solidFill>
                  <a:schemeClr val="bg1"/>
                </a:solidFill>
              </a:rPr>
              <a:t>.</a:t>
            </a:r>
          </a:p>
          <a:p>
            <a:r>
              <a:rPr lang="en-US" dirty="0" smtClean="0">
                <a:solidFill>
                  <a:schemeClr val="bg1"/>
                </a:solidFill>
              </a:rPr>
              <a:t>Sold in forms of bars. </a:t>
            </a:r>
            <a:r>
              <a:rPr lang="en-US" dirty="0" err="1" smtClean="0">
                <a:solidFill>
                  <a:schemeClr val="bg1"/>
                </a:solidFill>
              </a:rPr>
              <a:t>Xannies</a:t>
            </a:r>
            <a:r>
              <a:rPr lang="en-US" dirty="0" smtClean="0">
                <a:solidFill>
                  <a:schemeClr val="bg1"/>
                </a:solidFill>
              </a:rPr>
              <a:t> </a:t>
            </a:r>
            <a:r>
              <a:rPr lang="en-US" dirty="0">
                <a:solidFill>
                  <a:schemeClr val="bg1"/>
                </a:solidFill>
              </a:rPr>
              <a:t>or </a:t>
            </a:r>
            <a:r>
              <a:rPr lang="en-US" dirty="0" err="1">
                <a:solidFill>
                  <a:schemeClr val="bg1"/>
                </a:solidFill>
              </a:rPr>
              <a:t>zannies</a:t>
            </a:r>
            <a:r>
              <a:rPr lang="en-US" dirty="0">
                <a:solidFill>
                  <a:schemeClr val="bg1"/>
                </a:solidFill>
              </a:rPr>
              <a:t>, handlebars, bars, and blue footballs are all commonly used street names for Xanax</a:t>
            </a:r>
            <a:r>
              <a:rPr lang="en-US" dirty="0" smtClean="0">
                <a:solidFill>
                  <a:schemeClr val="bg1"/>
                </a:solidFill>
              </a:rPr>
              <a:t>.</a:t>
            </a:r>
          </a:p>
          <a:p>
            <a:r>
              <a:rPr lang="en-US" dirty="0" smtClean="0">
                <a:solidFill>
                  <a:schemeClr val="bg1"/>
                </a:solidFill>
              </a:rPr>
              <a:t>In high doses, patients may manifest coma and respiratory depression.</a:t>
            </a:r>
          </a:p>
        </p:txBody>
      </p:sp>
    </p:spTree>
    <p:extLst>
      <p:ext uri="{BB962C8B-B14F-4D97-AF65-F5344CB8AC3E}">
        <p14:creationId xmlns:p14="http://schemas.microsoft.com/office/powerpoint/2010/main" val="2789862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029" y="169182"/>
            <a:ext cx="10515600" cy="1325563"/>
          </a:xfrm>
        </p:spPr>
        <p:txBody>
          <a:bodyPr/>
          <a:lstStyle/>
          <a:p>
            <a:r>
              <a:rPr lang="en-US" dirty="0" smtClean="0">
                <a:solidFill>
                  <a:schemeClr val="bg1"/>
                </a:solidFill>
              </a:rPr>
              <a:t>DRUG: COUNTERFEIT XANAX</a:t>
            </a:r>
            <a:endParaRPr lang="en-US"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5998514" y="1306286"/>
            <a:ext cx="5758057" cy="5212630"/>
          </a:xfrm>
          <a:prstGeom prst="rect">
            <a:avLst/>
          </a:prstGeom>
        </p:spPr>
      </p:pic>
      <p:sp>
        <p:nvSpPr>
          <p:cNvPr id="5" name="TextBox 4"/>
          <p:cNvSpPr txBox="1"/>
          <p:nvPr/>
        </p:nvSpPr>
        <p:spPr>
          <a:xfrm>
            <a:off x="250371" y="1665513"/>
            <a:ext cx="5366658" cy="1384995"/>
          </a:xfrm>
          <a:prstGeom prst="rect">
            <a:avLst/>
          </a:prstGeom>
          <a:noFill/>
        </p:spPr>
        <p:txBody>
          <a:bodyPr wrap="square" rtlCol="0">
            <a:spAutoFit/>
          </a:bodyPr>
          <a:lstStyle/>
          <a:p>
            <a:r>
              <a:rPr lang="en-US" sz="2800" dirty="0" smtClean="0">
                <a:solidFill>
                  <a:schemeClr val="bg1"/>
                </a:solidFill>
              </a:rPr>
              <a:t>It gets worse:</a:t>
            </a:r>
          </a:p>
          <a:p>
            <a:r>
              <a:rPr lang="en-US" sz="2800" dirty="0" smtClean="0">
                <a:solidFill>
                  <a:schemeClr val="bg1"/>
                </a:solidFill>
              </a:rPr>
              <a:t>Counterfeit Xanax. You never what’s in it. </a:t>
            </a:r>
            <a:endParaRPr lang="en-US" sz="2800" dirty="0">
              <a:solidFill>
                <a:schemeClr val="bg1"/>
              </a:solidFill>
            </a:endParaRPr>
          </a:p>
        </p:txBody>
      </p:sp>
      <p:sp>
        <p:nvSpPr>
          <p:cNvPr id="6" name="Rectangle 5"/>
          <p:cNvSpPr/>
          <p:nvPr/>
        </p:nvSpPr>
        <p:spPr>
          <a:xfrm>
            <a:off x="383722" y="4640405"/>
            <a:ext cx="5023756" cy="1323439"/>
          </a:xfrm>
          <a:prstGeom prst="rect">
            <a:avLst/>
          </a:prstGeom>
          <a:solidFill>
            <a:srgbClr val="FF0000"/>
          </a:solidFill>
        </p:spPr>
        <p:txBody>
          <a:bodyPr wrap="square">
            <a:spAutoFit/>
          </a:bodyPr>
          <a:lstStyle/>
          <a:p>
            <a:r>
              <a:rPr lang="en-US" sz="2000" b="1" dirty="0">
                <a:solidFill>
                  <a:schemeClr val="bg1"/>
                </a:solidFill>
                <a:latin typeface="arial" panose="020B0604020202020204" pitchFamily="34" charset="0"/>
              </a:rPr>
              <a:t>Portland police warning community about counterfeit prescription drugs</a:t>
            </a:r>
          </a:p>
          <a:p>
            <a:r>
              <a:rPr lang="en-US" sz="2000" i="1" dirty="0">
                <a:solidFill>
                  <a:schemeClr val="bg1"/>
                </a:solidFill>
                <a:latin typeface="arial" panose="020B0604020202020204" pitchFamily="34" charset="0"/>
              </a:rPr>
              <a:t>Posted: Oct 16, 2017 12:18 PM </a:t>
            </a:r>
            <a:r>
              <a:rPr lang="en-US" sz="2000" i="1" dirty="0" err="1">
                <a:solidFill>
                  <a:schemeClr val="bg1"/>
                </a:solidFill>
                <a:latin typeface="arial" panose="020B0604020202020204" pitchFamily="34" charset="0"/>
              </a:rPr>
              <a:t>PDTUpdated</a:t>
            </a:r>
            <a:r>
              <a:rPr lang="en-US" sz="2000" i="1" dirty="0">
                <a:solidFill>
                  <a:schemeClr val="bg1"/>
                </a:solidFill>
                <a:latin typeface="arial" panose="020B0604020202020204" pitchFamily="34" charset="0"/>
              </a:rPr>
              <a:t>: Oct 16, 2017 12:19 PM PDT</a:t>
            </a:r>
            <a:endParaRPr lang="en-US" sz="2000" dirty="0">
              <a:solidFill>
                <a:schemeClr val="bg1"/>
              </a:solidFill>
            </a:endParaRPr>
          </a:p>
        </p:txBody>
      </p:sp>
    </p:spTree>
    <p:extLst>
      <p:ext uri="{BB962C8B-B14F-4D97-AF65-F5344CB8AC3E}">
        <p14:creationId xmlns:p14="http://schemas.microsoft.com/office/powerpoint/2010/main" val="2168040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smtClean="0">
                <a:solidFill>
                  <a:schemeClr val="bg1"/>
                </a:solidFill>
              </a:rPr>
              <a:t>DRUG: E-LIQUID /LIQUID NICOTINE</a:t>
            </a:r>
            <a:endParaRPr lang="en-US" b="1" dirty="0">
              <a:solidFill>
                <a:schemeClr val="bg1"/>
              </a:solidFill>
            </a:endParaRPr>
          </a:p>
        </p:txBody>
      </p:sp>
      <p:sp>
        <p:nvSpPr>
          <p:cNvPr id="3" name="Content Placeholder 2"/>
          <p:cNvSpPr>
            <a:spLocks noGrp="1"/>
          </p:cNvSpPr>
          <p:nvPr>
            <p:ph idx="1"/>
          </p:nvPr>
        </p:nvSpPr>
        <p:spPr/>
        <p:txBody>
          <a:bodyPr/>
          <a:lstStyle/>
          <a:p>
            <a:r>
              <a:rPr lang="en-US" altLang="en-US" sz="2400" dirty="0">
                <a:solidFill>
                  <a:schemeClr val="bg1"/>
                </a:solidFill>
                <a:latin typeface="Calibri" panose="020F0502020204030204" pitchFamily="34" charset="0"/>
              </a:rPr>
              <a:t>Liquids or “Juices” typically have 4 ingredients:</a:t>
            </a:r>
          </a:p>
          <a:p>
            <a:pPr lvl="1"/>
            <a:r>
              <a:rPr lang="en-US" altLang="en-US" dirty="0">
                <a:solidFill>
                  <a:schemeClr val="bg1"/>
                </a:solidFill>
                <a:latin typeface="Calibri" panose="020F0502020204030204" pitchFamily="34" charset="0"/>
              </a:rPr>
              <a:t>Liquid </a:t>
            </a:r>
            <a:r>
              <a:rPr lang="en-US" altLang="en-US" b="1" dirty="0">
                <a:solidFill>
                  <a:schemeClr val="bg1"/>
                </a:solidFill>
                <a:latin typeface="Calibri" panose="020F0502020204030204" pitchFamily="34" charset="0"/>
              </a:rPr>
              <a:t>nicotine</a:t>
            </a:r>
          </a:p>
          <a:p>
            <a:pPr lvl="1"/>
            <a:r>
              <a:rPr lang="en-US" altLang="en-US" dirty="0">
                <a:solidFill>
                  <a:schemeClr val="bg1"/>
                </a:solidFill>
                <a:latin typeface="Calibri" panose="020F0502020204030204" pitchFamily="34" charset="0"/>
              </a:rPr>
              <a:t>Propylene glycol</a:t>
            </a:r>
          </a:p>
          <a:p>
            <a:pPr lvl="1"/>
            <a:r>
              <a:rPr lang="en-US" altLang="en-US" dirty="0">
                <a:solidFill>
                  <a:schemeClr val="bg1"/>
                </a:solidFill>
                <a:latin typeface="Calibri" panose="020F0502020204030204" pitchFamily="34" charset="0"/>
              </a:rPr>
              <a:t>Vegetable glycerin</a:t>
            </a:r>
          </a:p>
          <a:p>
            <a:pPr lvl="1"/>
            <a:r>
              <a:rPr lang="en-US" altLang="en-US" dirty="0">
                <a:solidFill>
                  <a:schemeClr val="bg1"/>
                </a:solidFill>
                <a:latin typeface="Calibri" panose="020F0502020204030204" pitchFamily="34" charset="0"/>
              </a:rPr>
              <a:t>“Flavoring”</a:t>
            </a:r>
          </a:p>
          <a:p>
            <a:endParaRPr lang="en-US" dirty="0">
              <a:solidFill>
                <a:schemeClr val="bg1"/>
              </a:solidFill>
            </a:endParaRPr>
          </a:p>
        </p:txBody>
      </p:sp>
      <p:pic>
        <p:nvPicPr>
          <p:cNvPr id="4" name="Picture 3"/>
          <p:cNvPicPr>
            <a:picLocks noChangeAspect="1"/>
          </p:cNvPicPr>
          <p:nvPr/>
        </p:nvPicPr>
        <p:blipFill rotWithShape="1">
          <a:blip r:embed="rId2"/>
          <a:srcRect b="28889"/>
          <a:stretch/>
        </p:blipFill>
        <p:spPr>
          <a:xfrm>
            <a:off x="7643812" y="2111829"/>
            <a:ext cx="3709988" cy="3517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0163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799" y="489857"/>
            <a:ext cx="10810821" cy="1325563"/>
          </a:xfrm>
        </p:spPr>
        <p:txBody>
          <a:bodyPr/>
          <a:lstStyle/>
          <a:p>
            <a:r>
              <a:rPr lang="en-US" dirty="0" smtClean="0">
                <a:solidFill>
                  <a:schemeClr val="bg1"/>
                </a:solidFill>
              </a:rPr>
              <a:t>CROSS ENCOURAGEMENT </a:t>
            </a:r>
            <a:br>
              <a:rPr lang="en-US" dirty="0" smtClean="0">
                <a:solidFill>
                  <a:schemeClr val="bg1"/>
                </a:solidFill>
              </a:rPr>
            </a:br>
            <a:r>
              <a:rPr lang="en-US" dirty="0" smtClean="0">
                <a:solidFill>
                  <a:schemeClr val="bg1"/>
                </a:solidFill>
              </a:rPr>
              <a:t>ADDICTIVE BEHAVIORS</a:t>
            </a:r>
            <a:endParaRPr lang="en-US" dirty="0">
              <a:solidFill>
                <a:schemeClr val="bg1"/>
              </a:solidFill>
            </a:endParaRPr>
          </a:p>
        </p:txBody>
      </p:sp>
      <p:sp>
        <p:nvSpPr>
          <p:cNvPr id="3" name="Content Placeholder 2"/>
          <p:cNvSpPr>
            <a:spLocks noGrp="1"/>
          </p:cNvSpPr>
          <p:nvPr>
            <p:ph idx="1"/>
          </p:nvPr>
        </p:nvSpPr>
        <p:spPr>
          <a:xfrm>
            <a:off x="685799" y="3376839"/>
            <a:ext cx="11168743" cy="4351338"/>
          </a:xfrm>
        </p:spPr>
        <p:txBody>
          <a:bodyPr>
            <a:normAutofit/>
          </a:bodyPr>
          <a:lstStyle/>
          <a:p>
            <a:r>
              <a:rPr lang="en-US" altLang="en-US" sz="2400" dirty="0">
                <a:solidFill>
                  <a:schemeClr val="bg1"/>
                </a:solidFill>
              </a:rPr>
              <a:t>Flavor: everything from grape to gummy bear to lemon drop martini and even chocolate. Cross-encouragement of other addictive behaviors</a:t>
            </a:r>
            <a:r>
              <a:rPr lang="en-US" altLang="en-US" sz="2400" dirty="0" smtClean="0">
                <a:solidFill>
                  <a:schemeClr val="bg1"/>
                </a:solidFill>
              </a:rPr>
              <a:t>.</a:t>
            </a:r>
            <a:endParaRPr lang="en-US" altLang="en-US" sz="2400" dirty="0">
              <a:solidFill>
                <a:schemeClr val="bg1"/>
              </a:solidFill>
            </a:endParaRPr>
          </a:p>
          <a:p>
            <a:r>
              <a:rPr lang="en-US" altLang="en-US" sz="2400" dirty="0">
                <a:solidFill>
                  <a:schemeClr val="bg1"/>
                </a:solidFill>
              </a:rPr>
              <a:t>Do comparison to regular cigs in terms of nicotine content, and then also add in price</a:t>
            </a:r>
            <a:r>
              <a:rPr lang="en-US" altLang="en-US" sz="2400" dirty="0" smtClean="0">
                <a:solidFill>
                  <a:schemeClr val="bg1"/>
                </a:solidFill>
              </a:rPr>
              <a:t>.</a:t>
            </a:r>
            <a:endParaRPr lang="en-US" altLang="en-US" sz="2400" dirty="0">
              <a:solidFill>
                <a:schemeClr val="bg1"/>
              </a:solidFill>
            </a:endParaRPr>
          </a:p>
          <a:p>
            <a:r>
              <a:rPr lang="en-US" altLang="en-US" sz="2400" dirty="0">
                <a:solidFill>
                  <a:schemeClr val="bg1"/>
                </a:solidFill>
              </a:rPr>
              <a:t>Talk about Nicotine as a drug: it’s an addictive stimulant; original use was as a pesticide; when exposed to too much it’s a CNS depressant; some case reports suggest that as little as a mouth full (~1 teaspoon) is enough of an e-liquid to be lethal to a child</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6701" y="489856"/>
            <a:ext cx="3609919" cy="2596243"/>
          </a:xfrm>
          <a:prstGeom prst="rect">
            <a:avLst/>
          </a:prstGeom>
        </p:spPr>
      </p:pic>
    </p:spTree>
    <p:extLst>
      <p:ext uri="{BB962C8B-B14F-4D97-AF65-F5344CB8AC3E}">
        <p14:creationId xmlns:p14="http://schemas.microsoft.com/office/powerpoint/2010/main" val="127211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TEENS</a:t>
            </a:r>
            <a:r>
              <a:rPr lang="en-US" dirty="0" smtClean="0">
                <a:solidFill>
                  <a:schemeClr val="bg1"/>
                </a:solidFill>
              </a:rPr>
              <a:t>- Sharing Pills Can Kill</a:t>
            </a:r>
            <a:endParaRPr lang="en-US" dirty="0">
              <a:solidFill>
                <a:schemeClr val="bg1"/>
              </a:solidFill>
            </a:endParaRPr>
          </a:p>
        </p:txBody>
      </p:sp>
      <p:sp>
        <p:nvSpPr>
          <p:cNvPr id="3" name="Content Placeholder 2"/>
          <p:cNvSpPr>
            <a:spLocks noGrp="1"/>
          </p:cNvSpPr>
          <p:nvPr>
            <p:ph idx="1"/>
          </p:nvPr>
        </p:nvSpPr>
        <p:spPr>
          <a:xfrm>
            <a:off x="560615" y="3229883"/>
            <a:ext cx="10515600" cy="4351338"/>
          </a:xfrm>
        </p:spPr>
        <p:txBody>
          <a:bodyPr/>
          <a:lstStyle/>
          <a:p>
            <a:pPr marL="0" indent="0">
              <a:buNone/>
            </a:pPr>
            <a:r>
              <a:rPr lang="en-US" b="1" dirty="0">
                <a:solidFill>
                  <a:schemeClr val="bg1"/>
                </a:solidFill>
              </a:rPr>
              <a:t>According to the Office of National Drug Control Policy:</a:t>
            </a:r>
            <a:endParaRPr lang="en-US" dirty="0">
              <a:solidFill>
                <a:schemeClr val="bg1"/>
              </a:solidFill>
            </a:endParaRPr>
          </a:p>
          <a:p>
            <a:r>
              <a:rPr lang="en-US" b="1" dirty="0">
                <a:solidFill>
                  <a:schemeClr val="bg1"/>
                </a:solidFill>
              </a:rPr>
              <a:t>Four out of 10</a:t>
            </a:r>
            <a:r>
              <a:rPr lang="en-US" dirty="0">
                <a:solidFill>
                  <a:schemeClr val="bg1"/>
                </a:solidFill>
              </a:rPr>
              <a:t> teens think that prescription medicines are safer to abuse than illicit drugs.</a:t>
            </a:r>
          </a:p>
          <a:p>
            <a:r>
              <a:rPr lang="en-US" dirty="0">
                <a:solidFill>
                  <a:schemeClr val="bg1"/>
                </a:solidFill>
              </a:rPr>
              <a:t>Nearly </a:t>
            </a:r>
            <a:r>
              <a:rPr lang="en-US" b="1" dirty="0">
                <a:solidFill>
                  <a:schemeClr val="bg1"/>
                </a:solidFill>
              </a:rPr>
              <a:t>1/3</a:t>
            </a:r>
            <a:r>
              <a:rPr lang="en-US" dirty="0">
                <a:solidFill>
                  <a:schemeClr val="bg1"/>
                </a:solidFill>
              </a:rPr>
              <a:t> of teens believe there's nothing wrong with using prescription medicines without a prescription once in a while.</a:t>
            </a:r>
          </a:p>
          <a:p>
            <a:r>
              <a:rPr lang="en-US" dirty="0">
                <a:solidFill>
                  <a:schemeClr val="bg1"/>
                </a:solidFill>
              </a:rPr>
              <a:t>Nearly </a:t>
            </a:r>
            <a:r>
              <a:rPr lang="en-US" b="1" dirty="0">
                <a:solidFill>
                  <a:schemeClr val="bg1"/>
                </a:solidFill>
              </a:rPr>
              <a:t>three out of 10</a:t>
            </a:r>
            <a:r>
              <a:rPr lang="en-US" dirty="0">
                <a:solidFill>
                  <a:schemeClr val="bg1"/>
                </a:solidFill>
              </a:rPr>
              <a:t> teens believe prescription painkillers aren't addictive.</a:t>
            </a:r>
          </a:p>
        </p:txBody>
      </p:sp>
      <p:pic>
        <p:nvPicPr>
          <p:cNvPr id="4" name="Picture 3"/>
          <p:cNvPicPr/>
          <p:nvPr/>
        </p:nvPicPr>
        <p:blipFill>
          <a:blip r:embed="rId2"/>
          <a:stretch>
            <a:fillRect/>
          </a:stretch>
        </p:blipFill>
        <p:spPr>
          <a:xfrm>
            <a:off x="8605157" y="365125"/>
            <a:ext cx="3156858" cy="2606675"/>
          </a:xfrm>
          <a:prstGeom prst="rect">
            <a:avLst/>
          </a:prstGeom>
        </p:spPr>
      </p:pic>
    </p:spTree>
    <p:extLst>
      <p:ext uri="{BB962C8B-B14F-4D97-AF65-F5344CB8AC3E}">
        <p14:creationId xmlns:p14="http://schemas.microsoft.com/office/powerpoint/2010/main" val="1157733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dirty="0" smtClean="0">
                <a:solidFill>
                  <a:schemeClr val="bg1"/>
                </a:solidFill>
              </a:rPr>
              <a:t>DRUG: E-LIQUID /LIQUID NICOTINE</a:t>
            </a:r>
            <a:endParaRPr lang="en-US" b="1" dirty="0">
              <a:solidFill>
                <a:schemeClr val="bg1"/>
              </a:solidFill>
            </a:endParaRPr>
          </a:p>
        </p:txBody>
      </p:sp>
      <p:sp>
        <p:nvSpPr>
          <p:cNvPr id="3" name="Content Placeholder 2"/>
          <p:cNvSpPr>
            <a:spLocks noGrp="1"/>
          </p:cNvSpPr>
          <p:nvPr>
            <p:ph idx="1"/>
          </p:nvPr>
        </p:nvSpPr>
        <p:spPr>
          <a:solidFill>
            <a:schemeClr val="tx1"/>
          </a:solidFill>
        </p:spPr>
        <p:txBody>
          <a:bodyPr/>
          <a:lstStyle/>
          <a:p>
            <a:pPr marL="0" indent="0">
              <a:buNone/>
            </a:pPr>
            <a:r>
              <a:rPr lang="en-US" altLang="en-US" dirty="0">
                <a:solidFill>
                  <a:schemeClr val="bg1"/>
                </a:solidFill>
                <a:latin typeface="Calibri" panose="020F0502020204030204" pitchFamily="34" charset="0"/>
              </a:rPr>
              <a:t>High doses of Nicotine</a:t>
            </a:r>
          </a:p>
          <a:p>
            <a:pPr lvl="1"/>
            <a:r>
              <a:rPr lang="en-US" altLang="en-US" dirty="0">
                <a:solidFill>
                  <a:schemeClr val="bg1"/>
                </a:solidFill>
                <a:latin typeface="Calibri" panose="020F0502020204030204" pitchFamily="34" charset="0"/>
              </a:rPr>
              <a:t>Nausea</a:t>
            </a:r>
          </a:p>
          <a:p>
            <a:pPr lvl="1"/>
            <a:r>
              <a:rPr lang="en-US" altLang="en-US" dirty="0">
                <a:solidFill>
                  <a:schemeClr val="bg1"/>
                </a:solidFill>
                <a:latin typeface="Calibri" panose="020F0502020204030204" pitchFamily="34" charset="0"/>
              </a:rPr>
              <a:t>Lethargy</a:t>
            </a:r>
          </a:p>
          <a:p>
            <a:pPr lvl="1"/>
            <a:r>
              <a:rPr lang="en-US" altLang="en-US" dirty="0">
                <a:solidFill>
                  <a:schemeClr val="bg1"/>
                </a:solidFill>
                <a:latin typeface="Calibri" panose="020F0502020204030204" pitchFamily="34" charset="0"/>
              </a:rPr>
              <a:t>Central nervous depression</a:t>
            </a:r>
          </a:p>
          <a:p>
            <a:pPr lvl="1"/>
            <a:r>
              <a:rPr lang="en-US" altLang="en-US" dirty="0">
                <a:solidFill>
                  <a:schemeClr val="bg1"/>
                </a:solidFill>
                <a:latin typeface="Calibri" panose="020F0502020204030204" pitchFamily="34" charset="0"/>
              </a:rPr>
              <a:t>Respiratory depression</a:t>
            </a:r>
          </a:p>
          <a:p>
            <a:pPr lvl="1"/>
            <a:r>
              <a:rPr lang="en-US" altLang="en-US" dirty="0">
                <a:solidFill>
                  <a:schemeClr val="bg1"/>
                </a:solidFill>
                <a:latin typeface="Calibri" panose="020F0502020204030204" pitchFamily="34" charset="0"/>
              </a:rPr>
              <a:t>Death</a:t>
            </a:r>
          </a:p>
          <a:p>
            <a:endParaRPr lang="en-US" dirty="0">
              <a:solidFill>
                <a:schemeClr val="bg1"/>
              </a:solidFill>
            </a:endParaRPr>
          </a:p>
        </p:txBody>
      </p:sp>
    </p:spTree>
    <p:extLst>
      <p:ext uri="{BB962C8B-B14F-4D97-AF65-F5344CB8AC3E}">
        <p14:creationId xmlns:p14="http://schemas.microsoft.com/office/powerpoint/2010/main" val="2665677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DRUG: MARIJUANA</a:t>
            </a:r>
            <a:endParaRPr lang="en-US" b="1"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defRPr/>
            </a:pPr>
            <a:r>
              <a:rPr lang="en-US" sz="2600" dirty="0">
                <a:solidFill>
                  <a:schemeClr val="bg1"/>
                </a:solidFill>
              </a:rPr>
              <a:t>In general...</a:t>
            </a:r>
          </a:p>
          <a:p>
            <a:pPr lvl="1">
              <a:defRPr/>
            </a:pPr>
            <a:r>
              <a:rPr lang="en-US" sz="2200" dirty="0">
                <a:solidFill>
                  <a:schemeClr val="bg1"/>
                </a:solidFill>
              </a:rPr>
              <a:t>Toxicity is mild</a:t>
            </a:r>
          </a:p>
          <a:p>
            <a:pPr lvl="1">
              <a:defRPr/>
            </a:pPr>
            <a:r>
              <a:rPr lang="en-US" sz="2200" dirty="0">
                <a:solidFill>
                  <a:schemeClr val="bg1"/>
                </a:solidFill>
              </a:rPr>
              <a:t>Effects not prolonged and usually not life threatening</a:t>
            </a:r>
          </a:p>
          <a:p>
            <a:pPr lvl="1">
              <a:defRPr/>
            </a:pPr>
            <a:r>
              <a:rPr lang="en-US" sz="2200" dirty="0">
                <a:solidFill>
                  <a:schemeClr val="bg1"/>
                </a:solidFill>
              </a:rPr>
              <a:t>Potentially problematic in children who ingested edibles or abuse of hash oil</a:t>
            </a:r>
          </a:p>
          <a:p>
            <a:pPr marL="344487" lvl="1" indent="0">
              <a:buFont typeface="Wingdings" panose="05000000000000000000" pitchFamily="2" charset="2"/>
              <a:buNone/>
              <a:defRPr/>
            </a:pPr>
            <a:endParaRPr lang="en-US" sz="2200" dirty="0">
              <a:solidFill>
                <a:schemeClr val="bg1"/>
              </a:solidFill>
            </a:endParaRPr>
          </a:p>
          <a:p>
            <a:pPr>
              <a:defRPr/>
            </a:pPr>
            <a:r>
              <a:rPr lang="en-US" sz="2600" dirty="0">
                <a:solidFill>
                  <a:schemeClr val="bg1"/>
                </a:solidFill>
              </a:rPr>
              <a:t>Psychiatric effects predominate</a:t>
            </a:r>
          </a:p>
          <a:p>
            <a:pPr lvl="1">
              <a:defRPr/>
            </a:pPr>
            <a:r>
              <a:rPr lang="en-US" sz="2200" dirty="0">
                <a:solidFill>
                  <a:schemeClr val="bg1"/>
                </a:solidFill>
              </a:rPr>
              <a:t>Usually a sense of well being and relaxation, euphoria, “dream-</a:t>
            </a:r>
            <a:r>
              <a:rPr lang="en-US" sz="2200" dirty="0" err="1">
                <a:solidFill>
                  <a:schemeClr val="bg1"/>
                </a:solidFill>
              </a:rPr>
              <a:t>like”state</a:t>
            </a:r>
            <a:endParaRPr lang="en-US" sz="2200" dirty="0">
              <a:solidFill>
                <a:schemeClr val="bg1"/>
              </a:solidFill>
            </a:endParaRPr>
          </a:p>
          <a:p>
            <a:pPr lvl="1">
              <a:defRPr/>
            </a:pPr>
            <a:r>
              <a:rPr lang="en-US" sz="2200" dirty="0">
                <a:solidFill>
                  <a:schemeClr val="bg1"/>
                </a:solidFill>
              </a:rPr>
              <a:t>Use of marijuana in naïve users or using large amounts can produce more significant symptoms</a:t>
            </a:r>
          </a:p>
          <a:p>
            <a:pPr lvl="2">
              <a:defRPr/>
            </a:pPr>
            <a:r>
              <a:rPr lang="en-US" dirty="0">
                <a:solidFill>
                  <a:schemeClr val="bg1"/>
                </a:solidFill>
              </a:rPr>
              <a:t>Anxiety, paranoia, acute psychosis or obsessional thinking</a:t>
            </a:r>
          </a:p>
          <a:p>
            <a:pPr marL="693737" lvl="2" indent="0">
              <a:buFont typeface="Wingdings" panose="05000000000000000000" pitchFamily="2" charset="2"/>
              <a:buNone/>
              <a:defRPr/>
            </a:pPr>
            <a:endParaRPr lang="en-US" dirty="0">
              <a:solidFill>
                <a:schemeClr val="bg1"/>
              </a:solidFill>
            </a:endParaRPr>
          </a:p>
          <a:p>
            <a:pPr>
              <a:defRPr/>
            </a:pPr>
            <a:r>
              <a:rPr lang="en-US" sz="2600" dirty="0">
                <a:solidFill>
                  <a:schemeClr val="bg1"/>
                </a:solidFill>
              </a:rPr>
              <a:t>Impairment of speech and fine motor skills</a:t>
            </a:r>
          </a:p>
          <a:p>
            <a:pPr lvl="1">
              <a:defRPr/>
            </a:pPr>
            <a:r>
              <a:rPr lang="en-US" sz="2200" dirty="0">
                <a:solidFill>
                  <a:schemeClr val="bg1"/>
                </a:solidFill>
              </a:rPr>
              <a:t>Increased risk for MVA</a:t>
            </a:r>
          </a:p>
          <a:p>
            <a:endParaRPr lang="en-US" dirty="0"/>
          </a:p>
        </p:txBody>
      </p:sp>
    </p:spTree>
    <p:extLst>
      <p:ext uri="{BB962C8B-B14F-4D97-AF65-F5344CB8AC3E}">
        <p14:creationId xmlns:p14="http://schemas.microsoft.com/office/powerpoint/2010/main" val="1970466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DRUG: MARIJUANA</a:t>
            </a:r>
            <a:endParaRPr lang="en-US" dirty="0"/>
          </a:p>
        </p:txBody>
      </p:sp>
      <p:sp>
        <p:nvSpPr>
          <p:cNvPr id="3" name="Content Placeholder 2"/>
          <p:cNvSpPr>
            <a:spLocks noGrp="1"/>
          </p:cNvSpPr>
          <p:nvPr>
            <p:ph idx="1"/>
          </p:nvPr>
        </p:nvSpPr>
        <p:spPr/>
        <p:txBody>
          <a:bodyPr/>
          <a:lstStyle/>
          <a:p>
            <a:pPr>
              <a:defRPr/>
            </a:pPr>
            <a:r>
              <a:rPr lang="en-US" sz="2600" dirty="0">
                <a:solidFill>
                  <a:schemeClr val="bg1"/>
                </a:solidFill>
              </a:rPr>
              <a:t>Various different cannabinoids out there</a:t>
            </a:r>
          </a:p>
          <a:p>
            <a:pPr lvl="1">
              <a:defRPr/>
            </a:pPr>
            <a:r>
              <a:rPr lang="en-US" sz="1900" dirty="0">
                <a:solidFill>
                  <a:schemeClr val="bg1"/>
                </a:solidFill>
              </a:rPr>
              <a:t>THC most common and used to achieve the characteristic high</a:t>
            </a:r>
          </a:p>
          <a:p>
            <a:pPr lvl="1">
              <a:defRPr/>
            </a:pPr>
            <a:r>
              <a:rPr lang="en-US" sz="1900" dirty="0">
                <a:solidFill>
                  <a:schemeClr val="bg1"/>
                </a:solidFill>
              </a:rPr>
              <a:t>CBD popular in medical marijuana due to its anti-inflammatory/analgesic effects </a:t>
            </a:r>
          </a:p>
          <a:p>
            <a:pPr marL="0" indent="0">
              <a:buFont typeface="Wingdings" panose="05000000000000000000" pitchFamily="2" charset="2"/>
              <a:buNone/>
              <a:defRPr/>
            </a:pPr>
            <a:endParaRPr lang="en-US" sz="2000" dirty="0">
              <a:solidFill>
                <a:schemeClr val="bg1"/>
              </a:solidFill>
            </a:endParaRPr>
          </a:p>
          <a:p>
            <a:pPr>
              <a:defRPr/>
            </a:pPr>
            <a:r>
              <a:rPr lang="en-US" sz="2600" dirty="0">
                <a:solidFill>
                  <a:schemeClr val="bg1"/>
                </a:solidFill>
              </a:rPr>
              <a:t>Smoking marijuana produces a high within 8-10 minutes and last around 4-6 hours</a:t>
            </a:r>
          </a:p>
          <a:p>
            <a:pPr lvl="1">
              <a:defRPr/>
            </a:pPr>
            <a:r>
              <a:rPr lang="en-US" sz="1900" dirty="0">
                <a:solidFill>
                  <a:schemeClr val="bg1"/>
                </a:solidFill>
              </a:rPr>
              <a:t>Impairment, including fine motor skill impairment, can last up to 24 hours</a:t>
            </a:r>
          </a:p>
          <a:p>
            <a:pPr marL="457200" lvl="1" indent="0">
              <a:buFont typeface="Wingdings" panose="05000000000000000000" pitchFamily="2" charset="2"/>
              <a:buNone/>
              <a:defRPr/>
            </a:pPr>
            <a:endParaRPr lang="en-US" sz="1800" dirty="0">
              <a:solidFill>
                <a:schemeClr val="bg1"/>
              </a:solidFill>
            </a:endParaRPr>
          </a:p>
          <a:p>
            <a:pPr>
              <a:defRPr/>
            </a:pPr>
            <a:r>
              <a:rPr lang="en-US" sz="2600" dirty="0">
                <a:solidFill>
                  <a:schemeClr val="bg1"/>
                </a:solidFill>
              </a:rPr>
              <a:t>Ingesting marijuana produces high from 1 hour to 3 hours</a:t>
            </a:r>
            <a:endParaRPr lang="en-US" sz="2200" dirty="0">
              <a:solidFill>
                <a:schemeClr val="bg1"/>
              </a:solidFill>
            </a:endParaRPr>
          </a:p>
          <a:p>
            <a:pPr lvl="1">
              <a:defRPr/>
            </a:pPr>
            <a:r>
              <a:rPr lang="en-US" sz="1900" dirty="0">
                <a:solidFill>
                  <a:schemeClr val="bg1"/>
                </a:solidFill>
              </a:rPr>
              <a:t>Potential for “Overdose” if patient </a:t>
            </a:r>
            <a:r>
              <a:rPr lang="en-US" sz="1900" dirty="0" err="1">
                <a:solidFill>
                  <a:schemeClr val="bg1"/>
                </a:solidFill>
              </a:rPr>
              <a:t>redoses</a:t>
            </a:r>
            <a:r>
              <a:rPr lang="en-US" sz="1900" dirty="0">
                <a:solidFill>
                  <a:schemeClr val="bg1"/>
                </a:solidFill>
              </a:rPr>
              <a:t> multiple times</a:t>
            </a:r>
          </a:p>
          <a:p>
            <a:endParaRPr lang="en-US" dirty="0">
              <a:solidFill>
                <a:schemeClr val="bg1"/>
              </a:solidFill>
            </a:endParaRPr>
          </a:p>
        </p:txBody>
      </p:sp>
    </p:spTree>
    <p:extLst>
      <p:ext uri="{BB962C8B-B14F-4D97-AF65-F5344CB8AC3E}">
        <p14:creationId xmlns:p14="http://schemas.microsoft.com/office/powerpoint/2010/main" val="44963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DRUG: MARIJUANA</a:t>
            </a:r>
            <a:endParaRPr lang="en-US" dirty="0"/>
          </a:p>
        </p:txBody>
      </p:sp>
      <p:sp>
        <p:nvSpPr>
          <p:cNvPr id="3" name="Content Placeholder 2"/>
          <p:cNvSpPr>
            <a:spLocks noGrp="1"/>
          </p:cNvSpPr>
          <p:nvPr>
            <p:ph idx="1"/>
          </p:nvPr>
        </p:nvSpPr>
        <p:spPr>
          <a:xfrm>
            <a:off x="838200" y="1825625"/>
            <a:ext cx="5513614" cy="4351338"/>
          </a:xfrm>
        </p:spPr>
        <p:txBody>
          <a:bodyPr/>
          <a:lstStyle/>
          <a:p>
            <a:pPr>
              <a:defRPr/>
            </a:pPr>
            <a:r>
              <a:rPr lang="en-US" dirty="0">
                <a:solidFill>
                  <a:schemeClr val="bg1"/>
                </a:solidFill>
              </a:rPr>
              <a:t>Butane Hash Oil (BHO) or dab</a:t>
            </a:r>
          </a:p>
          <a:p>
            <a:pPr lvl="1">
              <a:defRPr/>
            </a:pPr>
            <a:r>
              <a:rPr lang="en-US" dirty="0">
                <a:solidFill>
                  <a:schemeClr val="bg1"/>
                </a:solidFill>
              </a:rPr>
              <a:t>Dangerous manufacturing which can be explosive</a:t>
            </a:r>
          </a:p>
          <a:p>
            <a:pPr lvl="1">
              <a:defRPr/>
            </a:pPr>
            <a:r>
              <a:rPr lang="en-US" dirty="0">
                <a:solidFill>
                  <a:schemeClr val="bg1"/>
                </a:solidFill>
              </a:rPr>
              <a:t>Highly concentrated form of THC</a:t>
            </a:r>
          </a:p>
          <a:p>
            <a:pPr lvl="2">
              <a:defRPr/>
            </a:pPr>
            <a:r>
              <a:rPr lang="en-US" dirty="0">
                <a:solidFill>
                  <a:schemeClr val="bg1"/>
                </a:solidFill>
              </a:rPr>
              <a:t>Up to 95% THC</a:t>
            </a:r>
          </a:p>
          <a:p>
            <a:pPr lvl="2">
              <a:defRPr/>
            </a:pPr>
            <a:r>
              <a:rPr lang="en-US" dirty="0">
                <a:solidFill>
                  <a:schemeClr val="bg1"/>
                </a:solidFill>
              </a:rPr>
              <a:t>Plant typically up to 20% (8-12% more common)</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8129" y="1027906"/>
            <a:ext cx="4953000" cy="416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10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DRUG: MARIJUANA</a:t>
            </a:r>
            <a:endParaRPr lang="en-US" dirty="0"/>
          </a:p>
        </p:txBody>
      </p:sp>
      <p:sp>
        <p:nvSpPr>
          <p:cNvPr id="3" name="Content Placeholder 2"/>
          <p:cNvSpPr>
            <a:spLocks noGrp="1"/>
          </p:cNvSpPr>
          <p:nvPr>
            <p:ph idx="1"/>
          </p:nvPr>
        </p:nvSpPr>
        <p:spPr>
          <a:xfrm>
            <a:off x="838200" y="1825625"/>
            <a:ext cx="5529943" cy="4351338"/>
          </a:xfrm>
          <a:solidFill>
            <a:schemeClr val="tx1"/>
          </a:solidFill>
        </p:spPr>
        <p:txBody>
          <a:bodyPr/>
          <a:lstStyle/>
          <a:p>
            <a:pPr>
              <a:defRPr/>
            </a:pPr>
            <a:r>
              <a:rPr lang="en-US" dirty="0">
                <a:solidFill>
                  <a:schemeClr val="bg1"/>
                </a:solidFill>
              </a:rPr>
              <a:t>Homemade edibles</a:t>
            </a:r>
          </a:p>
          <a:p>
            <a:pPr lvl="1">
              <a:defRPr/>
            </a:pPr>
            <a:r>
              <a:rPr lang="en-US" dirty="0">
                <a:solidFill>
                  <a:schemeClr val="bg1"/>
                </a:solidFill>
              </a:rPr>
              <a:t> Unknown concentration or if other drugs present</a:t>
            </a:r>
          </a:p>
          <a:p>
            <a:pPr marL="344487" lvl="1" indent="0">
              <a:buFont typeface="Wingdings" panose="05000000000000000000" pitchFamily="2" charset="2"/>
              <a:buNone/>
              <a:defRPr/>
            </a:pPr>
            <a:endParaRPr lang="en-US" dirty="0">
              <a:solidFill>
                <a:schemeClr val="bg1"/>
              </a:solidFill>
            </a:endParaRPr>
          </a:p>
          <a:p>
            <a:pPr>
              <a:defRPr/>
            </a:pPr>
            <a:r>
              <a:rPr lang="en-US" dirty="0">
                <a:solidFill>
                  <a:schemeClr val="bg1"/>
                </a:solidFill>
              </a:rPr>
              <a:t>Many edibles easily confused with commercial products intended for children</a:t>
            </a:r>
          </a:p>
          <a:p>
            <a:endParaRPr lang="en-US" dirty="0">
              <a:solidFill>
                <a:schemeClr val="bg1"/>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6971" y="1410153"/>
            <a:ext cx="42672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250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6984" y="259492"/>
            <a:ext cx="10515600" cy="1325563"/>
          </a:xfrm>
        </p:spPr>
        <p:txBody>
          <a:bodyPr/>
          <a:lstStyle/>
          <a:p>
            <a:r>
              <a:rPr lang="en-US" dirty="0" smtClean="0">
                <a:solidFill>
                  <a:schemeClr val="bg1"/>
                </a:solidFill>
              </a:rPr>
              <a:t>TRENDS</a:t>
            </a:r>
            <a:endParaRPr lang="en-US"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1422399" y="1447801"/>
            <a:ext cx="9550207" cy="4616312"/>
          </a:xfrm>
          <a:prstGeom prst="rect">
            <a:avLst/>
          </a:prstGeom>
        </p:spPr>
      </p:pic>
    </p:spTree>
    <p:extLst>
      <p:ext uri="{BB962C8B-B14F-4D97-AF65-F5344CB8AC3E}">
        <p14:creationId xmlns:p14="http://schemas.microsoft.com/office/powerpoint/2010/main" val="3025126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SYMPTOMS </a:t>
            </a:r>
            <a:endParaRPr lang="en-US"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939800" y="1690688"/>
            <a:ext cx="9652000" cy="4486275"/>
          </a:xfrm>
          <a:prstGeom prst="rect">
            <a:avLst/>
          </a:prstGeom>
        </p:spPr>
      </p:pic>
    </p:spTree>
    <p:extLst>
      <p:ext uri="{BB962C8B-B14F-4D97-AF65-F5344CB8AC3E}">
        <p14:creationId xmlns:p14="http://schemas.microsoft.com/office/powerpoint/2010/main" val="3314056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chemeClr val="bg1"/>
                </a:solidFill>
              </a:rPr>
              <a:t>DRUG: SYNTHETIC CANNABINOIDS</a:t>
            </a:r>
            <a:endParaRPr lang="en-US" b="1" dirty="0">
              <a:solidFill>
                <a:schemeClr val="bg1"/>
              </a:solidFill>
            </a:endParaRPr>
          </a:p>
        </p:txBody>
      </p:sp>
      <p:sp>
        <p:nvSpPr>
          <p:cNvPr id="3" name="Content Placeholder 2"/>
          <p:cNvSpPr>
            <a:spLocks noGrp="1"/>
          </p:cNvSpPr>
          <p:nvPr>
            <p:ph idx="1"/>
          </p:nvPr>
        </p:nvSpPr>
        <p:spPr>
          <a:xfrm>
            <a:off x="968829" y="2016806"/>
            <a:ext cx="10515600" cy="4351338"/>
          </a:xfrm>
        </p:spPr>
        <p:txBody>
          <a:bodyPr/>
          <a:lstStyle/>
          <a:p>
            <a:pPr>
              <a:defRPr/>
            </a:pPr>
            <a:r>
              <a:rPr lang="en-US" sz="2400" dirty="0">
                <a:solidFill>
                  <a:schemeClr val="bg1"/>
                </a:solidFill>
              </a:rPr>
              <a:t>Illegal as of May 2013</a:t>
            </a:r>
          </a:p>
          <a:p>
            <a:pPr lvl="1">
              <a:defRPr/>
            </a:pPr>
            <a:r>
              <a:rPr lang="en-US" sz="2000" dirty="0">
                <a:solidFill>
                  <a:schemeClr val="bg1"/>
                </a:solidFill>
              </a:rPr>
              <a:t>DEA classified as Class 1 Drug</a:t>
            </a:r>
          </a:p>
          <a:p>
            <a:pPr marL="274320" lvl="1" indent="0">
              <a:buFont typeface="Wingdings" panose="05000000000000000000" pitchFamily="2" charset="2"/>
              <a:buNone/>
              <a:defRPr/>
            </a:pPr>
            <a:endParaRPr lang="en-US" sz="1100" dirty="0">
              <a:solidFill>
                <a:schemeClr val="bg1"/>
              </a:solidFill>
            </a:endParaRPr>
          </a:p>
          <a:p>
            <a:pPr>
              <a:defRPr/>
            </a:pPr>
            <a:r>
              <a:rPr lang="en-US" sz="2400" dirty="0">
                <a:solidFill>
                  <a:schemeClr val="bg1"/>
                </a:solidFill>
              </a:rPr>
              <a:t>Several drugs</a:t>
            </a:r>
          </a:p>
          <a:p>
            <a:pPr lvl="1">
              <a:defRPr/>
            </a:pPr>
            <a:r>
              <a:rPr lang="en-US" sz="2000" dirty="0">
                <a:solidFill>
                  <a:schemeClr val="bg1"/>
                </a:solidFill>
              </a:rPr>
              <a:t>Spice/K2</a:t>
            </a:r>
          </a:p>
          <a:p>
            <a:pPr lvl="2">
              <a:defRPr/>
            </a:pPr>
            <a:r>
              <a:rPr lang="en-US" sz="1800" dirty="0">
                <a:solidFill>
                  <a:schemeClr val="bg1"/>
                </a:solidFill>
              </a:rPr>
              <a:t>Up to 800x more powerful then marijuana </a:t>
            </a:r>
          </a:p>
          <a:p>
            <a:pPr lvl="1">
              <a:defRPr/>
            </a:pPr>
            <a:r>
              <a:rPr lang="en-US" sz="2000" dirty="0">
                <a:solidFill>
                  <a:schemeClr val="bg1"/>
                </a:solidFill>
              </a:rPr>
              <a:t>B-FUBINACA/ AK-47 24 Karat Gold</a:t>
            </a:r>
          </a:p>
          <a:p>
            <a:pPr lvl="2">
              <a:defRPr/>
            </a:pPr>
            <a:r>
              <a:rPr lang="en-US" sz="1800" dirty="0">
                <a:solidFill>
                  <a:schemeClr val="bg1"/>
                </a:solidFill>
              </a:rPr>
              <a:t>50 x more powerful then K2</a:t>
            </a:r>
          </a:p>
          <a:p>
            <a:pPr lvl="2">
              <a:defRPr/>
            </a:pPr>
            <a:endParaRPr lang="en-US" sz="1100" dirty="0">
              <a:solidFill>
                <a:schemeClr val="bg1"/>
              </a:solidFill>
            </a:endParaRPr>
          </a:p>
          <a:p>
            <a:pPr>
              <a:defRPr/>
            </a:pPr>
            <a:r>
              <a:rPr lang="en-US" sz="2400" dirty="0">
                <a:solidFill>
                  <a:schemeClr val="bg1"/>
                </a:solidFill>
              </a:rPr>
              <a:t>Per DEA, Synthetics are coming from China, same with synthetic opiates</a:t>
            </a:r>
          </a:p>
          <a:p>
            <a:pPr lvl="1">
              <a:defRPr/>
            </a:pPr>
            <a:r>
              <a:rPr lang="en-US" sz="1800" dirty="0">
                <a:solidFill>
                  <a:schemeClr val="bg1"/>
                </a:solidFill>
              </a:rPr>
              <a:t>Patents are published and use by foreign nations </a:t>
            </a:r>
          </a:p>
          <a:p>
            <a:endParaRPr lang="en-US" dirty="0"/>
          </a:p>
        </p:txBody>
      </p:sp>
      <p:pic>
        <p:nvPicPr>
          <p:cNvPr id="4" name="Picture 6" descr="Deadly: The brothers are both addicted to synthetic marijuana (file picture). Because the herbs and chemicals in Spice vary, it is impossible for users to know what they are smoking - and in what concent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160" y="1518557"/>
            <a:ext cx="4089526" cy="323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063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bg1"/>
                </a:solidFill>
              </a:rPr>
              <a:t>DRUG: SYNTHETIC CANNABINOIDS</a:t>
            </a:r>
            <a:endParaRPr lang="en-US" dirty="0">
              <a:solidFill>
                <a:schemeClr val="bg1"/>
              </a:solidFill>
            </a:endParaRPr>
          </a:p>
        </p:txBody>
      </p:sp>
      <p:sp>
        <p:nvSpPr>
          <p:cNvPr id="3" name="Content Placeholder 2"/>
          <p:cNvSpPr>
            <a:spLocks noGrp="1"/>
          </p:cNvSpPr>
          <p:nvPr>
            <p:ph idx="1"/>
          </p:nvPr>
        </p:nvSpPr>
        <p:spPr/>
        <p:txBody>
          <a:bodyPr>
            <a:normAutofit fontScale="40000" lnSpcReduction="20000"/>
          </a:bodyPr>
          <a:lstStyle/>
          <a:p>
            <a:pPr>
              <a:defRPr/>
            </a:pPr>
            <a:r>
              <a:rPr lang="en-US" sz="5600" dirty="0">
                <a:solidFill>
                  <a:schemeClr val="bg1"/>
                </a:solidFill>
              </a:rPr>
              <a:t>Extremely addictive</a:t>
            </a:r>
          </a:p>
          <a:p>
            <a:pPr lvl="1">
              <a:defRPr/>
            </a:pPr>
            <a:r>
              <a:rPr lang="en-US" sz="4000" dirty="0">
                <a:solidFill>
                  <a:schemeClr val="bg1"/>
                </a:solidFill>
              </a:rPr>
              <a:t>Compared to Heroin or Cocaine</a:t>
            </a:r>
          </a:p>
          <a:p>
            <a:pPr lvl="1">
              <a:defRPr/>
            </a:pPr>
            <a:endParaRPr lang="en-US" sz="4000" dirty="0">
              <a:solidFill>
                <a:schemeClr val="bg1"/>
              </a:solidFill>
            </a:endParaRPr>
          </a:p>
          <a:p>
            <a:pPr>
              <a:defRPr/>
            </a:pPr>
            <a:r>
              <a:rPr lang="en-US" sz="5600" dirty="0">
                <a:solidFill>
                  <a:schemeClr val="bg1"/>
                </a:solidFill>
              </a:rPr>
              <a:t>Health effects</a:t>
            </a:r>
          </a:p>
          <a:p>
            <a:pPr lvl="1">
              <a:defRPr/>
            </a:pPr>
            <a:r>
              <a:rPr lang="en-US" sz="4000" dirty="0">
                <a:solidFill>
                  <a:schemeClr val="bg1"/>
                </a:solidFill>
              </a:rPr>
              <a:t>Severe agitation and anxiety.</a:t>
            </a:r>
          </a:p>
          <a:p>
            <a:pPr lvl="1">
              <a:defRPr/>
            </a:pPr>
            <a:r>
              <a:rPr lang="en-US" sz="4000" dirty="0">
                <a:solidFill>
                  <a:schemeClr val="bg1"/>
                </a:solidFill>
              </a:rPr>
              <a:t>Fast, racing heartbeat and higher blood pressure.</a:t>
            </a:r>
          </a:p>
          <a:p>
            <a:pPr lvl="1">
              <a:defRPr/>
            </a:pPr>
            <a:r>
              <a:rPr lang="en-US" sz="4000" dirty="0">
                <a:solidFill>
                  <a:schemeClr val="bg1"/>
                </a:solidFill>
              </a:rPr>
              <a:t>Nausea and vomiting.</a:t>
            </a:r>
          </a:p>
          <a:p>
            <a:pPr lvl="1">
              <a:defRPr/>
            </a:pPr>
            <a:r>
              <a:rPr lang="en-US" sz="4000" dirty="0">
                <a:solidFill>
                  <a:schemeClr val="bg1"/>
                </a:solidFill>
              </a:rPr>
              <a:t>Muscle spasms, seizures, and tremors.</a:t>
            </a:r>
          </a:p>
          <a:p>
            <a:pPr lvl="1">
              <a:defRPr/>
            </a:pPr>
            <a:r>
              <a:rPr lang="en-US" sz="4000" dirty="0">
                <a:solidFill>
                  <a:schemeClr val="bg1"/>
                </a:solidFill>
              </a:rPr>
              <a:t>Intense hallucinations and psychotic episodes.</a:t>
            </a:r>
          </a:p>
          <a:p>
            <a:pPr lvl="1">
              <a:defRPr/>
            </a:pPr>
            <a:r>
              <a:rPr lang="en-US" sz="4000" dirty="0">
                <a:solidFill>
                  <a:schemeClr val="bg1"/>
                </a:solidFill>
              </a:rPr>
              <a:t>Suicidal and other harmful thoughts and/or actions.</a:t>
            </a:r>
          </a:p>
          <a:p>
            <a:pPr>
              <a:defRPr/>
            </a:pPr>
            <a:endParaRPr lang="en-US" sz="4400" dirty="0">
              <a:solidFill>
                <a:schemeClr val="bg1"/>
              </a:solidFill>
            </a:endParaRPr>
          </a:p>
          <a:p>
            <a:pPr>
              <a:defRPr/>
            </a:pPr>
            <a:r>
              <a:rPr lang="en-US" sz="5600" dirty="0">
                <a:solidFill>
                  <a:schemeClr val="bg1"/>
                </a:solidFill>
              </a:rPr>
              <a:t>Can cause Death</a:t>
            </a:r>
          </a:p>
          <a:p>
            <a:pPr lvl="1">
              <a:defRPr/>
            </a:pPr>
            <a:r>
              <a:rPr lang="en-US" sz="4000" dirty="0">
                <a:solidFill>
                  <a:schemeClr val="bg1"/>
                </a:solidFill>
              </a:rPr>
              <a:t>Hyperthermia, Seizures, Heart attack, Coma, Kidney damage, &amp; Brain Edema among others</a:t>
            </a:r>
          </a:p>
          <a:p>
            <a:pPr lvl="1">
              <a:defRPr/>
            </a:pPr>
            <a:endParaRPr lang="en-US" sz="3200" dirty="0">
              <a:solidFill>
                <a:schemeClr val="bg1"/>
              </a:solidFill>
            </a:endParaRPr>
          </a:p>
          <a:p>
            <a:pPr>
              <a:defRPr/>
            </a:pPr>
            <a:r>
              <a:rPr lang="en-US" sz="5600" dirty="0">
                <a:solidFill>
                  <a:schemeClr val="bg1"/>
                </a:solidFill>
              </a:rPr>
              <a:t>Jan 1,2016 to Jun 30</a:t>
            </a:r>
            <a:r>
              <a:rPr lang="en-US" sz="5600" baseline="30000" dirty="0">
                <a:solidFill>
                  <a:schemeClr val="bg1"/>
                </a:solidFill>
              </a:rPr>
              <a:t>th</a:t>
            </a:r>
            <a:r>
              <a:rPr lang="en-US" sz="5600" dirty="0">
                <a:solidFill>
                  <a:schemeClr val="bg1"/>
                </a:solidFill>
              </a:rPr>
              <a:t>, Poison Centers received 4,270 calls regarding exposures</a:t>
            </a:r>
          </a:p>
          <a:p>
            <a:pPr lvl="1">
              <a:defRPr/>
            </a:pPr>
            <a:r>
              <a:rPr lang="en-US" sz="4400" dirty="0">
                <a:solidFill>
                  <a:schemeClr val="bg1"/>
                </a:solidFill>
              </a:rPr>
              <a:t>Few cases in Washington</a:t>
            </a:r>
          </a:p>
          <a:p>
            <a:endParaRPr lang="en-US" dirty="0">
              <a:solidFill>
                <a:schemeClr val="bg1"/>
              </a:solidFill>
            </a:endParaRPr>
          </a:p>
        </p:txBody>
      </p:sp>
      <p:pic>
        <p:nvPicPr>
          <p:cNvPr id="4" name="Picture 4" descr="Image may contain: 1 per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9700" y="1181667"/>
            <a:ext cx="2324100" cy="319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369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rPr>
              <a:t>RECOMMENDATIONS:</a:t>
            </a:r>
            <a:endParaRPr lang="en-US" sz="4800" b="1" dirty="0">
              <a:solidFill>
                <a:schemeClr val="bg1"/>
              </a:solidFill>
            </a:endParaRPr>
          </a:p>
        </p:txBody>
      </p:sp>
      <p:sp>
        <p:nvSpPr>
          <p:cNvPr id="3" name="Content Placeholder 2"/>
          <p:cNvSpPr>
            <a:spLocks noGrp="1"/>
          </p:cNvSpPr>
          <p:nvPr>
            <p:ph idx="1"/>
          </p:nvPr>
        </p:nvSpPr>
        <p:spPr>
          <a:solidFill>
            <a:schemeClr val="tx1"/>
          </a:solidFill>
        </p:spPr>
        <p:txBody>
          <a:bodyPr/>
          <a:lstStyle/>
          <a:p>
            <a:r>
              <a:rPr lang="en-US" dirty="0" smtClean="0">
                <a:solidFill>
                  <a:schemeClr val="bg1"/>
                </a:solidFill>
              </a:rPr>
              <a:t>If you think you are dealing with a </a:t>
            </a:r>
            <a:r>
              <a:rPr lang="en-US" b="1" u="sng" dirty="0" smtClean="0">
                <a:solidFill>
                  <a:schemeClr val="bg1"/>
                </a:solidFill>
              </a:rPr>
              <a:t>poison</a:t>
            </a:r>
            <a:r>
              <a:rPr lang="en-US" dirty="0" smtClean="0">
                <a:solidFill>
                  <a:schemeClr val="bg1"/>
                </a:solidFill>
              </a:rPr>
              <a:t>, call us right away. </a:t>
            </a:r>
          </a:p>
          <a:p>
            <a:pPr marL="0" indent="0" algn="ctr">
              <a:buNone/>
            </a:pPr>
            <a:r>
              <a:rPr lang="en-US" b="1" dirty="0" smtClean="0">
                <a:solidFill>
                  <a:schemeClr val="bg1"/>
                </a:solidFill>
              </a:rPr>
              <a:t>1-800-222-1222</a:t>
            </a:r>
          </a:p>
          <a:p>
            <a:pPr marL="0" indent="0">
              <a:buNone/>
            </a:pPr>
            <a:endParaRPr lang="en-US" dirty="0" smtClean="0">
              <a:solidFill>
                <a:schemeClr val="bg1"/>
              </a:solidFill>
            </a:endParaRPr>
          </a:p>
          <a:p>
            <a:r>
              <a:rPr lang="en-US" dirty="0" smtClean="0">
                <a:solidFill>
                  <a:schemeClr val="bg1"/>
                </a:solidFill>
              </a:rPr>
              <a:t>Get information from the right sources. News sometimes do not have the correct any information. You can call us if you have a poison/poisoning question.  Handling information calls is part of our job.</a:t>
            </a:r>
          </a:p>
          <a:p>
            <a:pPr marL="0" indent="0">
              <a:buNone/>
            </a:pPr>
            <a:endParaRPr lang="en-US" dirty="0" smtClean="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001303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1515" y="326571"/>
            <a:ext cx="4490356" cy="6057899"/>
          </a:xfrm>
          <a:prstGeom prst="rect">
            <a:avLst/>
          </a:prstGeom>
        </p:spPr>
      </p:pic>
    </p:spTree>
    <p:extLst>
      <p:ext uri="{BB962C8B-B14F-4D97-AF65-F5344CB8AC3E}">
        <p14:creationId xmlns:p14="http://schemas.microsoft.com/office/powerpoint/2010/main" val="2751541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8457" y="440870"/>
            <a:ext cx="10695214" cy="1249817"/>
          </a:xfrm>
        </p:spPr>
        <p:txBody>
          <a:bodyPr>
            <a:normAutofit fontScale="90000"/>
          </a:bodyPr>
          <a:lstStyle/>
          <a:p>
            <a:r>
              <a:rPr lang="en-US" dirty="0" smtClean="0">
                <a:solidFill>
                  <a:schemeClr val="bg1"/>
                </a:solidFill>
              </a:rPr>
              <a:t>Take our online </a:t>
            </a:r>
            <a:r>
              <a:rPr lang="en-US" dirty="0">
                <a:solidFill>
                  <a:schemeClr val="bg1"/>
                </a:solidFill>
              </a:rPr>
              <a:t>training. </a:t>
            </a:r>
            <a:r>
              <a:rPr lang="en-US" dirty="0" smtClean="0">
                <a:solidFill>
                  <a:schemeClr val="bg1"/>
                </a:solidFill>
              </a:rPr>
              <a:t>It’s </a:t>
            </a:r>
            <a:r>
              <a:rPr lang="en-US" dirty="0">
                <a:solidFill>
                  <a:schemeClr val="bg1"/>
                </a:solidFill>
              </a:rPr>
              <a:t>like </a:t>
            </a:r>
            <a:r>
              <a:rPr lang="en-US" dirty="0" smtClean="0">
                <a:solidFill>
                  <a:schemeClr val="bg1"/>
                </a:solidFill>
              </a:rPr>
              <a:t>poison </a:t>
            </a:r>
            <a:r>
              <a:rPr lang="en-US" dirty="0">
                <a:solidFill>
                  <a:schemeClr val="bg1"/>
                </a:solidFill>
              </a:rPr>
              <a:t>safety 101! </a:t>
            </a:r>
            <a:br>
              <a:rPr lang="en-US" dirty="0">
                <a:solidFill>
                  <a:schemeClr val="bg1"/>
                </a:solidFill>
              </a:rPr>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1" y="1841387"/>
            <a:ext cx="5844322" cy="3187813"/>
          </a:xfrm>
        </p:spPr>
      </p:pic>
      <p:sp>
        <p:nvSpPr>
          <p:cNvPr id="5" name="TextBox 4"/>
          <p:cNvSpPr txBox="1"/>
          <p:nvPr/>
        </p:nvSpPr>
        <p:spPr>
          <a:xfrm>
            <a:off x="3314701" y="5029200"/>
            <a:ext cx="9209312" cy="830997"/>
          </a:xfrm>
          <a:prstGeom prst="rect">
            <a:avLst/>
          </a:prstGeom>
          <a:noFill/>
        </p:spPr>
        <p:txBody>
          <a:bodyPr wrap="square" rtlCol="0">
            <a:spAutoFit/>
          </a:bodyPr>
          <a:lstStyle/>
          <a:p>
            <a:r>
              <a:rPr lang="en-US" sz="4800" dirty="0" smtClean="0">
                <a:solidFill>
                  <a:schemeClr val="bg1"/>
                </a:solidFill>
              </a:rPr>
              <a:t>Poisontraining/ohsu.edu</a:t>
            </a:r>
            <a:endParaRPr lang="en-US" sz="4800" dirty="0">
              <a:solidFill>
                <a:schemeClr val="bg1"/>
              </a:solidFill>
            </a:endParaRPr>
          </a:p>
        </p:txBody>
      </p:sp>
    </p:spTree>
    <p:extLst>
      <p:ext uri="{BB962C8B-B14F-4D97-AF65-F5344CB8AC3E}">
        <p14:creationId xmlns:p14="http://schemas.microsoft.com/office/powerpoint/2010/main" val="1756299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CALL THE EXPERTS: </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PoisonHelp.org- quick recommendation for single substance exposure</a:t>
            </a:r>
          </a:p>
          <a:p>
            <a:pPr marL="0" indent="0">
              <a:buNone/>
            </a:pPr>
            <a:endParaRPr lang="en-US" dirty="0" smtClean="0">
              <a:solidFill>
                <a:schemeClr val="bg1"/>
              </a:solidFill>
            </a:endParaRPr>
          </a:p>
          <a:p>
            <a:pPr marL="0" indent="0">
              <a:buNone/>
            </a:pPr>
            <a:endParaRPr lang="en-US" dirty="0" smtClean="0">
              <a:solidFill>
                <a:schemeClr val="bg1"/>
              </a:solidFill>
            </a:endParaRPr>
          </a:p>
          <a:p>
            <a:pPr marL="0" indent="0">
              <a:buNone/>
            </a:pPr>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841" y="2531607"/>
            <a:ext cx="5613782" cy="3346679"/>
          </a:xfrm>
          <a:prstGeom prst="rect">
            <a:avLst/>
          </a:prstGeom>
        </p:spPr>
      </p:pic>
    </p:spTree>
    <p:extLst>
      <p:ext uri="{BB962C8B-B14F-4D97-AF65-F5344CB8AC3E}">
        <p14:creationId xmlns:p14="http://schemas.microsoft.com/office/powerpoint/2010/main" val="4211789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313714" cy="1325563"/>
          </a:xfrm>
        </p:spPr>
        <p:txBody>
          <a:bodyPr>
            <a:normAutofit/>
          </a:bodyPr>
          <a:lstStyle/>
          <a:p>
            <a:r>
              <a:rPr lang="en-US" sz="4800" b="1" dirty="0" err="1" smtClean="0">
                <a:solidFill>
                  <a:schemeClr val="bg1"/>
                </a:solidFill>
              </a:rPr>
              <a:t>PoisonHelp</a:t>
            </a:r>
            <a:r>
              <a:rPr lang="en-US" sz="4800" b="1" dirty="0" smtClean="0">
                <a:solidFill>
                  <a:schemeClr val="bg1"/>
                </a:solidFill>
              </a:rPr>
              <a:t> Line</a:t>
            </a:r>
            <a:endParaRPr lang="en-US" sz="4800" b="1" dirty="0">
              <a:solidFill>
                <a:schemeClr val="bg1"/>
              </a:solidFill>
            </a:endParaRPr>
          </a:p>
        </p:txBody>
      </p:sp>
      <p:sp>
        <p:nvSpPr>
          <p:cNvPr id="3" name="Content Placeholder 2"/>
          <p:cNvSpPr>
            <a:spLocks noGrp="1"/>
          </p:cNvSpPr>
          <p:nvPr>
            <p:ph idx="1"/>
          </p:nvPr>
        </p:nvSpPr>
        <p:spPr>
          <a:xfrm>
            <a:off x="65313" y="2738665"/>
            <a:ext cx="6319157" cy="3804557"/>
          </a:xfrm>
        </p:spPr>
        <p:txBody>
          <a:bodyPr>
            <a:normAutofit/>
          </a:bodyPr>
          <a:lstStyle/>
          <a:p>
            <a:pPr marL="0" indent="0" algn="ctr">
              <a:buNone/>
            </a:pPr>
            <a:r>
              <a:rPr lang="en-US" sz="5400" dirty="0" smtClean="0">
                <a:solidFill>
                  <a:schemeClr val="bg1"/>
                </a:solidFill>
              </a:rPr>
              <a:t>1-800-222-1222</a:t>
            </a:r>
          </a:p>
          <a:p>
            <a:pPr marL="0" indent="0" algn="ctr">
              <a:buNone/>
            </a:pPr>
            <a:endParaRPr lang="en-US"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470" y="1413102"/>
            <a:ext cx="4678326" cy="3879397"/>
          </a:xfrm>
          <a:prstGeom prst="rect">
            <a:avLst/>
          </a:prstGeom>
        </p:spPr>
      </p:pic>
    </p:spTree>
    <p:extLst>
      <p:ext uri="{BB962C8B-B14F-4D97-AF65-F5344CB8AC3E}">
        <p14:creationId xmlns:p14="http://schemas.microsoft.com/office/powerpoint/2010/main" val="798408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600" dirty="0" smtClean="0">
                <a:solidFill>
                  <a:schemeClr val="bg1"/>
                </a:solidFill>
              </a:rPr>
              <a:t>QUESTIONS?</a:t>
            </a:r>
            <a:endParaRPr lang="en-US" sz="6600" dirty="0">
              <a:solidFill>
                <a:schemeClr val="bg1"/>
              </a:solidFill>
            </a:endParaRPr>
          </a:p>
        </p:txBody>
      </p:sp>
    </p:spTree>
    <p:extLst>
      <p:ext uri="{BB962C8B-B14F-4D97-AF65-F5344CB8AC3E}">
        <p14:creationId xmlns:p14="http://schemas.microsoft.com/office/powerpoint/2010/main" val="4053860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50000"/>
              <a:lumOff val="50000"/>
            </a:schemeClr>
          </a:solidFill>
        </p:spPr>
        <p:txBody>
          <a:bodyPr/>
          <a:lstStyle/>
          <a:p>
            <a:r>
              <a:rPr lang="en-US" altLang="en-US" b="1" noProof="1" smtClean="0">
                <a:solidFill>
                  <a:schemeClr val="bg1"/>
                </a:solidFill>
              </a:rPr>
              <a:t>DRUG: CARFENTANYL</a:t>
            </a:r>
            <a:r>
              <a:rPr lang="en-US" altLang="en-US" b="1" noProof="1">
                <a:solidFill>
                  <a:schemeClr val="bg1"/>
                </a:solidFill>
              </a:rPr>
              <a:t/>
            </a:r>
            <a:br>
              <a:rPr lang="en-US" altLang="en-US" b="1" noProof="1">
                <a:solidFill>
                  <a:schemeClr val="bg1"/>
                </a:solidFill>
              </a:rPr>
            </a:br>
            <a:endParaRPr lang="en-US" dirty="0">
              <a:solidFill>
                <a:schemeClr val="bg1"/>
              </a:solidFill>
            </a:endParaRPr>
          </a:p>
        </p:txBody>
      </p:sp>
      <p:sp>
        <p:nvSpPr>
          <p:cNvPr id="3" name="Content Placeholder 2"/>
          <p:cNvSpPr>
            <a:spLocks noGrp="1"/>
          </p:cNvSpPr>
          <p:nvPr>
            <p:ph idx="1"/>
          </p:nvPr>
        </p:nvSpPr>
        <p:spPr>
          <a:xfrm>
            <a:off x="838200" y="1825625"/>
            <a:ext cx="8060871" cy="4351338"/>
          </a:xfrm>
        </p:spPr>
        <p:txBody>
          <a:bodyPr/>
          <a:lstStyle/>
          <a:p>
            <a:r>
              <a:rPr lang="en-US" altLang="en-US" dirty="0">
                <a:solidFill>
                  <a:schemeClr val="bg1"/>
                </a:solidFill>
              </a:rPr>
              <a:t>Analog of synthetic opioid fentanyl</a:t>
            </a:r>
          </a:p>
          <a:p>
            <a:pPr lvl="1"/>
            <a:r>
              <a:rPr lang="en-US" altLang="en-US" sz="2800" dirty="0">
                <a:solidFill>
                  <a:schemeClr val="bg1"/>
                </a:solidFill>
              </a:rPr>
              <a:t>10,000x more potent than morphine</a:t>
            </a:r>
          </a:p>
          <a:p>
            <a:pPr lvl="1"/>
            <a:r>
              <a:rPr lang="en-US" altLang="en-US" sz="2800" dirty="0">
                <a:solidFill>
                  <a:schemeClr val="bg1"/>
                </a:solidFill>
              </a:rPr>
              <a:t>100x more potent than fentanyl</a:t>
            </a:r>
          </a:p>
          <a:p>
            <a:pPr lvl="1"/>
            <a:endParaRPr lang="en-US" altLang="en-US" sz="2800" dirty="0">
              <a:solidFill>
                <a:schemeClr val="bg1"/>
              </a:solidFill>
            </a:endParaRPr>
          </a:p>
          <a:p>
            <a:r>
              <a:rPr lang="en-US" altLang="en-US" dirty="0">
                <a:solidFill>
                  <a:schemeClr val="bg1"/>
                </a:solidFill>
              </a:rPr>
              <a:t>Often adulterated into heroin or counterfeit oral painkillers</a:t>
            </a:r>
          </a:p>
          <a:p>
            <a:pPr lvl="1"/>
            <a:endParaRPr lang="en-US" altLang="en-US" sz="2800" dirty="0">
              <a:solidFill>
                <a:schemeClr val="bg1"/>
              </a:solidFill>
            </a:endParaRPr>
          </a:p>
          <a:p>
            <a:r>
              <a:rPr lang="en-US" altLang="en-US" dirty="0">
                <a:solidFill>
                  <a:schemeClr val="bg1"/>
                </a:solidFill>
              </a:rPr>
              <a:t>Standard therapy and doses of naloxone unlikely to be of benefit</a:t>
            </a:r>
          </a:p>
          <a:p>
            <a:endParaRPr lang="en-US" dirty="0">
              <a:solidFill>
                <a:schemeClr val="bg1"/>
              </a:solidFill>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21801" y="1027906"/>
            <a:ext cx="259715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317265" y="3604736"/>
            <a:ext cx="2601686" cy="1477328"/>
          </a:xfrm>
          <a:prstGeom prst="rect">
            <a:avLst/>
          </a:prstGeom>
        </p:spPr>
        <p:txBody>
          <a:bodyPr wrap="square">
            <a:spAutoFit/>
          </a:bodyPr>
          <a:lstStyle/>
          <a:p>
            <a:r>
              <a:rPr lang="en-US" altLang="en-US" b="1" dirty="0">
                <a:solidFill>
                  <a:schemeClr val="bg1"/>
                </a:solidFill>
                <a:latin typeface="Calibri-Bold"/>
              </a:rPr>
              <a:t>2mg of </a:t>
            </a:r>
            <a:r>
              <a:rPr lang="en-US" altLang="en-US" b="1" dirty="0" err="1">
                <a:solidFill>
                  <a:schemeClr val="bg1"/>
                </a:solidFill>
                <a:latin typeface="Calibri-Bold"/>
              </a:rPr>
              <a:t>carfentanil</a:t>
            </a:r>
            <a:r>
              <a:rPr lang="en-US" altLang="en-US" b="1" dirty="0">
                <a:solidFill>
                  <a:schemeClr val="bg1"/>
                </a:solidFill>
                <a:latin typeface="Calibri-Bold"/>
              </a:rPr>
              <a:t>,</a:t>
            </a:r>
          </a:p>
          <a:p>
            <a:r>
              <a:rPr lang="en-US" altLang="en-US" b="1" dirty="0">
                <a:solidFill>
                  <a:schemeClr val="bg1"/>
                </a:solidFill>
                <a:latin typeface="Calibri-Bold"/>
              </a:rPr>
              <a:t>enough to</a:t>
            </a:r>
          </a:p>
          <a:p>
            <a:r>
              <a:rPr lang="en-US" altLang="en-US" b="1" dirty="0">
                <a:solidFill>
                  <a:schemeClr val="bg1"/>
                </a:solidFill>
                <a:latin typeface="Calibri-Bold"/>
              </a:rPr>
              <a:t>incapacitate a 2,000lb</a:t>
            </a:r>
          </a:p>
          <a:p>
            <a:r>
              <a:rPr lang="en-US" altLang="en-US" b="1" dirty="0">
                <a:solidFill>
                  <a:schemeClr val="bg1"/>
                </a:solidFill>
                <a:latin typeface="Calibri-Bold"/>
              </a:rPr>
              <a:t>elephant, next to a</a:t>
            </a:r>
          </a:p>
          <a:p>
            <a:r>
              <a:rPr lang="en-US" altLang="en-US" b="1" dirty="0">
                <a:solidFill>
                  <a:schemeClr val="bg1"/>
                </a:solidFill>
                <a:latin typeface="Calibri-Bold"/>
              </a:rPr>
              <a:t>penny. </a:t>
            </a:r>
            <a:r>
              <a:rPr lang="en-US" altLang="en-US" i="1" dirty="0">
                <a:solidFill>
                  <a:schemeClr val="bg1"/>
                </a:solidFill>
                <a:latin typeface="Calibri-Italic"/>
              </a:rPr>
              <a:t>Source: DEA</a:t>
            </a:r>
            <a:endParaRPr lang="en-US" dirty="0">
              <a:solidFill>
                <a:schemeClr val="bg1"/>
              </a:solidFill>
            </a:endParaRPr>
          </a:p>
        </p:txBody>
      </p:sp>
    </p:spTree>
    <p:extLst>
      <p:ext uri="{BB962C8B-B14F-4D97-AF65-F5344CB8AC3E}">
        <p14:creationId xmlns:p14="http://schemas.microsoft.com/office/powerpoint/2010/main" val="169465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30829" y="1453244"/>
            <a:ext cx="8588829" cy="4931228"/>
          </a:xfrm>
          <a:prstGeom prst="rect">
            <a:avLst/>
          </a:prstGeom>
        </p:spPr>
      </p:pic>
      <p:sp>
        <p:nvSpPr>
          <p:cNvPr id="7" name="Flowchart: Process 6"/>
          <p:cNvSpPr/>
          <p:nvPr/>
        </p:nvSpPr>
        <p:spPr>
          <a:xfrm>
            <a:off x="5878286" y="1404258"/>
            <a:ext cx="2073728" cy="4784271"/>
          </a:xfrm>
          <a:prstGeom prst="flowChartProcess">
            <a:avLst/>
          </a:pr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0922" y="192652"/>
            <a:ext cx="8343900" cy="923330"/>
          </a:xfrm>
          <a:prstGeom prst="rect">
            <a:avLst/>
          </a:prstGeom>
          <a:noFill/>
        </p:spPr>
        <p:txBody>
          <a:bodyPr wrap="square" rtlCol="0">
            <a:spAutoFit/>
          </a:bodyPr>
          <a:lstStyle/>
          <a:p>
            <a:r>
              <a:rPr lang="en-US" sz="5400" dirty="0" smtClean="0">
                <a:solidFill>
                  <a:schemeClr val="bg1"/>
                </a:solidFill>
              </a:rPr>
              <a:t>THE PROBLEM</a:t>
            </a:r>
            <a:endParaRPr lang="en-US" sz="5400" dirty="0">
              <a:solidFill>
                <a:schemeClr val="bg1"/>
              </a:solidFill>
            </a:endParaRPr>
          </a:p>
        </p:txBody>
      </p:sp>
    </p:spTree>
    <p:extLst>
      <p:ext uri="{BB962C8B-B14F-4D97-AF65-F5344CB8AC3E}">
        <p14:creationId xmlns:p14="http://schemas.microsoft.com/office/powerpoint/2010/main" val="417939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571" y="366608"/>
            <a:ext cx="10515600" cy="1325563"/>
          </a:xfrm>
        </p:spPr>
        <p:txBody>
          <a:bodyPr>
            <a:normAutofit/>
          </a:bodyPr>
          <a:lstStyle/>
          <a:p>
            <a:r>
              <a:rPr lang="en-US" sz="6000" b="1" dirty="0" smtClean="0">
                <a:solidFill>
                  <a:schemeClr val="bg1"/>
                </a:solidFill>
              </a:rPr>
              <a:t>OPIOIDS</a:t>
            </a:r>
            <a:endParaRPr lang="en-US" sz="6000" b="1" dirty="0">
              <a:solidFill>
                <a:schemeClr val="bg1"/>
              </a:solidFill>
            </a:endParaRPr>
          </a:p>
        </p:txBody>
      </p:sp>
      <p:sp>
        <p:nvSpPr>
          <p:cNvPr id="3" name="Content Placeholder 2"/>
          <p:cNvSpPr>
            <a:spLocks noGrp="1"/>
          </p:cNvSpPr>
          <p:nvPr>
            <p:ph idx="1"/>
          </p:nvPr>
        </p:nvSpPr>
        <p:spPr>
          <a:xfrm>
            <a:off x="495300" y="3517900"/>
            <a:ext cx="10985500" cy="2057400"/>
          </a:xfrm>
        </p:spPr>
        <p:txBody>
          <a:bodyPr>
            <a:normAutofit/>
          </a:bodyPr>
          <a:lstStyle/>
          <a:p>
            <a:pPr marL="0" indent="0">
              <a:buNone/>
              <a:defRPr/>
            </a:pPr>
            <a:r>
              <a:rPr lang="en-US" altLang="en-US" sz="2400" dirty="0">
                <a:solidFill>
                  <a:schemeClr val="bg1"/>
                </a:solidFill>
              </a:rPr>
              <a:t>Opium is derived from poppy plant </a:t>
            </a:r>
            <a:r>
              <a:rPr lang="en-US" altLang="en-US" sz="2400" i="1" dirty="0" err="1">
                <a:solidFill>
                  <a:schemeClr val="bg1"/>
                </a:solidFill>
              </a:rPr>
              <a:t>papaver</a:t>
            </a:r>
            <a:r>
              <a:rPr lang="en-US" altLang="en-US" sz="2400" i="1" dirty="0">
                <a:solidFill>
                  <a:schemeClr val="bg1"/>
                </a:solidFill>
              </a:rPr>
              <a:t> </a:t>
            </a:r>
            <a:r>
              <a:rPr lang="en-US" altLang="en-US" sz="2400" i="1" dirty="0" err="1">
                <a:solidFill>
                  <a:schemeClr val="bg1"/>
                </a:solidFill>
              </a:rPr>
              <a:t>somniferum</a:t>
            </a:r>
            <a:endParaRPr lang="en-US" altLang="en-US" sz="2400" i="1" dirty="0">
              <a:solidFill>
                <a:schemeClr val="bg1"/>
              </a:solidFill>
            </a:endParaRPr>
          </a:p>
          <a:p>
            <a:pPr lvl="1">
              <a:defRPr/>
            </a:pPr>
            <a:r>
              <a:rPr lang="en-US" altLang="en-US" dirty="0">
                <a:solidFill>
                  <a:schemeClr val="bg1"/>
                </a:solidFill>
              </a:rPr>
              <a:t>Newer semi-synthetic and synthetic, more potent forms available now</a:t>
            </a:r>
          </a:p>
          <a:p>
            <a:pPr lvl="1">
              <a:defRPr/>
            </a:pPr>
            <a:r>
              <a:rPr lang="en-US" altLang="en-US" dirty="0">
                <a:solidFill>
                  <a:schemeClr val="bg1"/>
                </a:solidFill>
              </a:rPr>
              <a:t>Prescription narcotic abuse considered an epidemic in this country</a:t>
            </a:r>
          </a:p>
          <a:p>
            <a:pPr lvl="1">
              <a:defRPr/>
            </a:pPr>
            <a:r>
              <a:rPr lang="en-US" altLang="en-US" dirty="0">
                <a:solidFill>
                  <a:schemeClr val="bg1"/>
                </a:solidFill>
              </a:rPr>
              <a:t>Analgesics number 1 drug category called into the Poison Center</a:t>
            </a:r>
          </a:p>
          <a:p>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875" y="520379"/>
            <a:ext cx="2457450" cy="258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36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79425"/>
            <a:ext cx="10515600" cy="1325563"/>
          </a:xfrm>
        </p:spPr>
        <p:txBody>
          <a:bodyPr/>
          <a:lstStyle/>
          <a:p>
            <a:r>
              <a:rPr lang="en-US" altLang="en-US" b="1" dirty="0" smtClean="0">
                <a:solidFill>
                  <a:schemeClr val="bg1"/>
                </a:solidFill>
              </a:rPr>
              <a:t>DEFINITIONS</a:t>
            </a:r>
            <a:r>
              <a:rPr lang="en-US" altLang="en-US" dirty="0"/>
              <a:t/>
            </a:r>
            <a:br>
              <a:rPr lang="en-US" altLang="en-US" dirty="0"/>
            </a:br>
            <a:endParaRPr lang="en-US" dirty="0"/>
          </a:p>
        </p:txBody>
      </p:sp>
      <p:sp>
        <p:nvSpPr>
          <p:cNvPr id="3" name="Content Placeholder 2"/>
          <p:cNvSpPr>
            <a:spLocks noGrp="1"/>
          </p:cNvSpPr>
          <p:nvPr>
            <p:ph idx="1"/>
          </p:nvPr>
        </p:nvSpPr>
        <p:spPr>
          <a:xfrm>
            <a:off x="685800" y="1804988"/>
            <a:ext cx="10515600" cy="4351338"/>
          </a:xfrm>
        </p:spPr>
        <p:txBody>
          <a:bodyPr>
            <a:normAutofit/>
          </a:bodyPr>
          <a:lstStyle/>
          <a:p>
            <a:pPr lvl="1">
              <a:defRPr/>
            </a:pPr>
            <a:r>
              <a:rPr lang="en-US" altLang="en-US" b="1" dirty="0" smtClean="0">
                <a:solidFill>
                  <a:schemeClr val="bg1"/>
                </a:solidFill>
              </a:rPr>
              <a:t>Opiate-naturally </a:t>
            </a:r>
            <a:r>
              <a:rPr lang="en-US" altLang="en-US" b="1" dirty="0">
                <a:solidFill>
                  <a:schemeClr val="bg1"/>
                </a:solidFill>
              </a:rPr>
              <a:t>derived directly from the poppy plant </a:t>
            </a:r>
          </a:p>
          <a:p>
            <a:pPr lvl="2">
              <a:defRPr/>
            </a:pPr>
            <a:r>
              <a:rPr lang="en-US" altLang="en-US" sz="2400" dirty="0">
                <a:solidFill>
                  <a:schemeClr val="bg1"/>
                </a:solidFill>
              </a:rPr>
              <a:t>Morphine and codeine</a:t>
            </a:r>
          </a:p>
          <a:p>
            <a:pPr lvl="1">
              <a:defRPr/>
            </a:pPr>
            <a:r>
              <a:rPr lang="en-US" altLang="en-US" b="1" dirty="0">
                <a:solidFill>
                  <a:schemeClr val="bg1"/>
                </a:solidFill>
              </a:rPr>
              <a:t>Semisynthetic opioid-synthesized via modification of natural opiates</a:t>
            </a:r>
          </a:p>
          <a:p>
            <a:pPr lvl="2">
              <a:defRPr/>
            </a:pPr>
            <a:r>
              <a:rPr lang="en-US" altLang="en-US" sz="2400" dirty="0">
                <a:solidFill>
                  <a:schemeClr val="bg1"/>
                </a:solidFill>
              </a:rPr>
              <a:t>Heroin, hydromorphone, hydrocodone, oxycodone</a:t>
            </a:r>
          </a:p>
          <a:p>
            <a:pPr lvl="1">
              <a:defRPr/>
            </a:pPr>
            <a:r>
              <a:rPr lang="en-US" altLang="en-US" b="1" dirty="0">
                <a:solidFill>
                  <a:schemeClr val="bg1"/>
                </a:solidFill>
              </a:rPr>
              <a:t>Synthetic opioid not derived from opiates but binds to opiate receptors and produces similar effects</a:t>
            </a:r>
          </a:p>
          <a:p>
            <a:pPr lvl="2">
              <a:defRPr/>
            </a:pPr>
            <a:r>
              <a:rPr lang="en-US" altLang="en-US" sz="2400" dirty="0">
                <a:solidFill>
                  <a:schemeClr val="bg1"/>
                </a:solidFill>
              </a:rPr>
              <a:t>Fentanyl, meperidine, methadone, tramadol and propoxyphene</a:t>
            </a:r>
          </a:p>
          <a:p>
            <a:endParaRPr lang="en-US" sz="2400" dirty="0">
              <a:solidFill>
                <a:schemeClr val="bg1"/>
              </a:solidFill>
            </a:endParaRPr>
          </a:p>
        </p:txBody>
      </p:sp>
    </p:spTree>
    <p:extLst>
      <p:ext uri="{BB962C8B-B14F-4D97-AF65-F5344CB8AC3E}">
        <p14:creationId xmlns:p14="http://schemas.microsoft.com/office/powerpoint/2010/main" val="207165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500" y="209323"/>
            <a:ext cx="10515600" cy="1325563"/>
          </a:xfrm>
        </p:spPr>
        <p:txBody>
          <a:bodyPr/>
          <a:lstStyle/>
          <a:p>
            <a:r>
              <a:rPr lang="en-US" dirty="0" smtClean="0">
                <a:solidFill>
                  <a:schemeClr val="bg1"/>
                </a:solidFill>
              </a:rPr>
              <a:t>DRUGS INVOLVED IN OVERDOSE DEATHS</a:t>
            </a:r>
            <a:endParaRPr lang="en-US" dirty="0">
              <a:solidFill>
                <a:schemeClr val="bg1"/>
              </a:solidFill>
            </a:endParaRPr>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1314" y="1304877"/>
            <a:ext cx="7838309" cy="487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97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767445"/>
            <a:ext cx="11538858" cy="2459037"/>
          </a:xfrm>
        </p:spPr>
        <p:txBody>
          <a:bodyPr>
            <a:normAutofit/>
          </a:bodyPr>
          <a:lstStyle/>
          <a:p>
            <a:pPr algn="l"/>
            <a:r>
              <a:rPr lang="en-US" sz="4800" dirty="0" smtClean="0">
                <a:solidFill>
                  <a:schemeClr val="bg1"/>
                </a:solidFill>
                <a:latin typeface="+mn-lt"/>
              </a:rPr>
              <a:t>DRUG: HEROIN</a:t>
            </a:r>
            <a:r>
              <a:rPr lang="en-US" sz="2400" b="1" u="sng" dirty="0" smtClean="0">
                <a:solidFill>
                  <a:schemeClr val="bg1"/>
                </a:solidFill>
                <a:latin typeface="+mn-lt"/>
              </a:rPr>
              <a:t/>
            </a:r>
            <a:br>
              <a:rPr lang="en-US" sz="2400" b="1" u="sng" dirty="0" smtClean="0">
                <a:solidFill>
                  <a:schemeClr val="bg1"/>
                </a:solidFill>
                <a:latin typeface="+mn-lt"/>
              </a:rPr>
            </a:br>
            <a:r>
              <a:rPr lang="en-US" sz="2400" b="1" u="sng" dirty="0" smtClean="0">
                <a:solidFill>
                  <a:schemeClr val="bg1"/>
                </a:solidFill>
                <a:latin typeface="+mn-lt"/>
              </a:rPr>
              <a:t/>
            </a:r>
            <a:br>
              <a:rPr lang="en-US" sz="2400" b="1" u="sng" dirty="0" smtClean="0">
                <a:solidFill>
                  <a:schemeClr val="bg1"/>
                </a:solidFill>
                <a:latin typeface="+mn-lt"/>
              </a:rPr>
            </a:br>
            <a:endParaRPr lang="en-US" sz="2000" dirty="0">
              <a:solidFill>
                <a:schemeClr val="bg1"/>
              </a:solidFill>
              <a:latin typeface="+mn-lt"/>
            </a:endParaRPr>
          </a:p>
        </p:txBody>
      </p:sp>
      <p:sp>
        <p:nvSpPr>
          <p:cNvPr id="3" name="Subtitle 2"/>
          <p:cNvSpPr>
            <a:spLocks noGrp="1"/>
          </p:cNvSpPr>
          <p:nvPr>
            <p:ph type="subTitle" idx="1"/>
          </p:nvPr>
        </p:nvSpPr>
        <p:spPr>
          <a:xfrm>
            <a:off x="723899" y="1191987"/>
            <a:ext cx="10052957" cy="5159827"/>
          </a:xfrm>
        </p:spPr>
        <p:txBody>
          <a:bodyPr>
            <a:normAutofit fontScale="62500" lnSpcReduction="20000"/>
          </a:bodyPr>
          <a:lstStyle/>
          <a:p>
            <a:pPr algn="l"/>
            <a:endParaRPr lang="en-US" sz="4200" b="1" u="sng" dirty="0" smtClean="0">
              <a:solidFill>
                <a:schemeClr val="bg1"/>
              </a:solidFill>
            </a:endParaRPr>
          </a:p>
          <a:p>
            <a:pPr algn="l"/>
            <a:r>
              <a:rPr lang="en-US" sz="3800" b="1" u="sng" dirty="0">
                <a:solidFill>
                  <a:schemeClr val="bg1"/>
                </a:solidFill>
              </a:rPr>
              <a:t>Origin:</a:t>
            </a:r>
            <a:r>
              <a:rPr lang="en-US" sz="3800" dirty="0">
                <a:solidFill>
                  <a:schemeClr val="bg1"/>
                </a:solidFill>
              </a:rPr>
              <a:t/>
            </a:r>
            <a:br>
              <a:rPr lang="en-US" sz="3800" dirty="0">
                <a:solidFill>
                  <a:schemeClr val="bg1"/>
                </a:solidFill>
              </a:rPr>
            </a:br>
            <a:r>
              <a:rPr lang="en-US" sz="3800" dirty="0">
                <a:solidFill>
                  <a:schemeClr val="bg1"/>
                </a:solidFill>
              </a:rPr>
              <a:t>Opium grown SE Asia, Mexico and </a:t>
            </a:r>
            <a:r>
              <a:rPr lang="en-US" sz="3800" dirty="0" err="1">
                <a:solidFill>
                  <a:schemeClr val="bg1"/>
                </a:solidFill>
              </a:rPr>
              <a:t>S.America</a:t>
            </a:r>
            <a:endParaRPr lang="en-US" sz="3800" b="1" u="sng" dirty="0">
              <a:solidFill>
                <a:schemeClr val="bg1"/>
              </a:solidFill>
            </a:endParaRPr>
          </a:p>
          <a:p>
            <a:pPr algn="l"/>
            <a:endParaRPr lang="en-US" sz="3800" b="1" u="sng" dirty="0" smtClean="0">
              <a:solidFill>
                <a:schemeClr val="bg1"/>
              </a:solidFill>
            </a:endParaRPr>
          </a:p>
          <a:p>
            <a:pPr algn="l"/>
            <a:r>
              <a:rPr lang="en-US" sz="3800" b="1" u="sng" dirty="0" smtClean="0">
                <a:solidFill>
                  <a:schemeClr val="bg1"/>
                </a:solidFill>
              </a:rPr>
              <a:t>Names: </a:t>
            </a:r>
            <a:endParaRPr lang="en-US" sz="3800" b="1" u="sng" dirty="0">
              <a:solidFill>
                <a:schemeClr val="bg1"/>
              </a:solidFill>
            </a:endParaRPr>
          </a:p>
          <a:p>
            <a:pPr algn="l"/>
            <a:r>
              <a:rPr lang="en-US" sz="3800" dirty="0" smtClean="0">
                <a:solidFill>
                  <a:schemeClr val="bg1"/>
                </a:solidFill>
              </a:rPr>
              <a:t>Big H , Black Tar, </a:t>
            </a:r>
            <a:r>
              <a:rPr lang="en-US" sz="3800" dirty="0" err="1" smtClean="0">
                <a:solidFill>
                  <a:schemeClr val="bg1"/>
                </a:solidFill>
              </a:rPr>
              <a:t>Chiva</a:t>
            </a:r>
            <a:r>
              <a:rPr lang="en-US" sz="3800" dirty="0" smtClean="0">
                <a:solidFill>
                  <a:schemeClr val="bg1"/>
                </a:solidFill>
              </a:rPr>
              <a:t>, Hell Dust, </a:t>
            </a:r>
            <a:r>
              <a:rPr lang="en-US" sz="3800" dirty="0" err="1" smtClean="0">
                <a:solidFill>
                  <a:schemeClr val="bg1"/>
                </a:solidFill>
              </a:rPr>
              <a:t>Negra</a:t>
            </a:r>
            <a:r>
              <a:rPr lang="en-US" sz="3800" dirty="0" smtClean="0">
                <a:solidFill>
                  <a:schemeClr val="bg1"/>
                </a:solidFill>
              </a:rPr>
              <a:t>, Horse, Smack and Thunder.</a:t>
            </a:r>
          </a:p>
          <a:p>
            <a:pPr algn="l"/>
            <a:endParaRPr lang="en-US" sz="3800" dirty="0">
              <a:solidFill>
                <a:schemeClr val="bg1"/>
              </a:solidFill>
            </a:endParaRPr>
          </a:p>
          <a:p>
            <a:pPr algn="l"/>
            <a:r>
              <a:rPr lang="en-US" sz="3800" b="1" u="sng" dirty="0" smtClean="0">
                <a:solidFill>
                  <a:schemeClr val="bg1"/>
                </a:solidFill>
              </a:rPr>
              <a:t>Effects: </a:t>
            </a:r>
          </a:p>
          <a:p>
            <a:pPr algn="l"/>
            <a:r>
              <a:rPr lang="en-US" sz="3800" dirty="0" smtClean="0">
                <a:solidFill>
                  <a:schemeClr val="bg1"/>
                </a:solidFill>
              </a:rPr>
              <a:t>Addiction</a:t>
            </a:r>
            <a:r>
              <a:rPr lang="en-US" sz="3800" dirty="0">
                <a:solidFill>
                  <a:schemeClr val="bg1"/>
                </a:solidFill>
              </a:rPr>
              <a:t>. Drowsiness, respiratory depression, constricted pupils, nausea, a warm flushing of the skin, dry mouth, and heavy extremities </a:t>
            </a:r>
            <a:endParaRPr lang="en-US" sz="3800" dirty="0" smtClean="0">
              <a:solidFill>
                <a:schemeClr val="bg1"/>
              </a:solidFill>
            </a:endParaRPr>
          </a:p>
          <a:p>
            <a:pPr algn="l"/>
            <a:endParaRPr lang="en-US" sz="3800" b="1" u="sng" dirty="0">
              <a:solidFill>
                <a:schemeClr val="bg1"/>
              </a:solidFill>
            </a:endParaRPr>
          </a:p>
          <a:p>
            <a:pPr algn="l"/>
            <a:r>
              <a:rPr lang="en-US" sz="3800" b="1" u="sng" dirty="0" smtClean="0">
                <a:solidFill>
                  <a:schemeClr val="bg1"/>
                </a:solidFill>
              </a:rPr>
              <a:t>Overdose Effects:</a:t>
            </a:r>
          </a:p>
          <a:p>
            <a:pPr algn="l"/>
            <a:r>
              <a:rPr lang="en-US" sz="3800" dirty="0">
                <a:solidFill>
                  <a:schemeClr val="bg1"/>
                </a:solidFill>
              </a:rPr>
              <a:t>Slow and shallow breathing, blue lips and fingernails, clammy skin, convulsions, coma, and possible death</a:t>
            </a:r>
            <a:endParaRPr lang="en-US" sz="3800" b="1" u="sng" dirty="0" smtClean="0">
              <a:solidFill>
                <a:schemeClr val="bg1"/>
              </a:solidFill>
            </a:endParaRPr>
          </a:p>
          <a:p>
            <a:pPr algn="l"/>
            <a:endParaRPr lang="en-US" b="1" u="sng" dirty="0" smtClean="0"/>
          </a:p>
          <a:p>
            <a:pPr algn="l"/>
            <a:endParaRPr lang="en-US" dirty="0" smtClean="0"/>
          </a:p>
        </p:txBody>
      </p:sp>
    </p:spTree>
    <p:extLst>
      <p:ext uri="{BB962C8B-B14F-4D97-AF65-F5344CB8AC3E}">
        <p14:creationId xmlns:p14="http://schemas.microsoft.com/office/powerpoint/2010/main" val="1431030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1516</Words>
  <Application>Microsoft Office PowerPoint</Application>
  <PresentationFormat>Widescreen</PresentationFormat>
  <Paragraphs>231</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MS PGothic</vt:lpstr>
      <vt:lpstr>Arial</vt:lpstr>
      <vt:lpstr>Arial</vt:lpstr>
      <vt:lpstr>Calibri</vt:lpstr>
      <vt:lpstr>Calibri Light</vt:lpstr>
      <vt:lpstr>Calibri-Bold</vt:lpstr>
      <vt:lpstr>Calibri-Italic</vt:lpstr>
      <vt:lpstr>Source Sans Pro</vt:lpstr>
      <vt:lpstr>Wingdings</vt:lpstr>
      <vt:lpstr>Office Theme</vt:lpstr>
      <vt:lpstr>PowerPoint Presentation</vt:lpstr>
      <vt:lpstr>PowerPoint Presentation</vt:lpstr>
      <vt:lpstr>TEENS- Sharing Pills Can Kill</vt:lpstr>
      <vt:lpstr>PowerPoint Presentation</vt:lpstr>
      <vt:lpstr>PowerPoint Presentation</vt:lpstr>
      <vt:lpstr>OPIOIDS</vt:lpstr>
      <vt:lpstr>DEFINITIONS </vt:lpstr>
      <vt:lpstr>DRUGS INVOLVED IN OVERDOSE DEATHS</vt:lpstr>
      <vt:lpstr>DRUG: HEROIN  </vt:lpstr>
      <vt:lpstr>PowerPoint Presentation</vt:lpstr>
      <vt:lpstr>PowerPoint Presentation</vt:lpstr>
      <vt:lpstr>SNORT OR INJECT</vt:lpstr>
      <vt:lpstr>SIGNS OF AN OPIOID OVERDOSE</vt:lpstr>
      <vt:lpstr>HEROIN WITHDRAWAL</vt:lpstr>
      <vt:lpstr>PowerPoint Presentation</vt:lpstr>
      <vt:lpstr>SYNTHETIC OPIODS:</vt:lpstr>
      <vt:lpstr>DRUG: FENTANYL</vt:lpstr>
      <vt:lpstr>PowerPoint Presentation</vt:lpstr>
      <vt:lpstr>PowerPoint Presentation</vt:lpstr>
      <vt:lpstr>PowerPoint Presentation</vt:lpstr>
      <vt:lpstr>FENTANYL</vt:lpstr>
      <vt:lpstr>FENTANYL</vt:lpstr>
      <vt:lpstr>FENTANYL</vt:lpstr>
      <vt:lpstr>PowerPoint Presentation</vt:lpstr>
      <vt:lpstr>DRUG: IMMODIUM (Loperamide)</vt:lpstr>
      <vt:lpstr>DRUG: XANAX </vt:lpstr>
      <vt:lpstr>DRUG: COUNTERFEIT XANAX</vt:lpstr>
      <vt:lpstr>DRUG: E-LIQUID /LIQUID NICOTINE</vt:lpstr>
      <vt:lpstr>CROSS ENCOURAGEMENT  ADDICTIVE BEHAVIORS</vt:lpstr>
      <vt:lpstr>DRUG: E-LIQUID /LIQUID NICOTINE</vt:lpstr>
      <vt:lpstr>DRUG: MARIJUANA</vt:lpstr>
      <vt:lpstr>DRUG: MARIJUANA</vt:lpstr>
      <vt:lpstr>DRUG: MARIJUANA</vt:lpstr>
      <vt:lpstr>DRUG: MARIJUANA</vt:lpstr>
      <vt:lpstr>TRENDS</vt:lpstr>
      <vt:lpstr>SYMPTOMS </vt:lpstr>
      <vt:lpstr>DRUG: SYNTHETIC CANNABINOIDS</vt:lpstr>
      <vt:lpstr>DRUG: SYNTHETIC CANNABINOIDS</vt:lpstr>
      <vt:lpstr>RECOMMENDATIONS:</vt:lpstr>
      <vt:lpstr>Take our online training. It’s like poison safety 101!  </vt:lpstr>
      <vt:lpstr>CALL THE EXPERTS: </vt:lpstr>
      <vt:lpstr>PoisonHelp Line</vt:lpstr>
      <vt:lpstr>PowerPoint Presentation</vt:lpstr>
      <vt:lpstr>DRUG: CARFENTANYL </vt:lpstr>
    </vt:vector>
  </TitlesOfParts>
  <Company>OHSU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Fiorella Carhuaz</dc:creator>
  <cp:lastModifiedBy>Fiorella Carhuaz</cp:lastModifiedBy>
  <cp:revision>60</cp:revision>
  <cp:lastPrinted>2018-07-05T19:47:57Z</cp:lastPrinted>
  <dcterms:created xsi:type="dcterms:W3CDTF">2018-05-17T21:37:59Z</dcterms:created>
  <dcterms:modified xsi:type="dcterms:W3CDTF">2018-07-26T17:29:21Z</dcterms:modified>
</cp:coreProperties>
</file>